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300" r:id="rId2"/>
    <p:sldId id="256" r:id="rId3"/>
    <p:sldId id="257" r:id="rId4"/>
    <p:sldId id="258" r:id="rId5"/>
    <p:sldId id="259" r:id="rId6"/>
    <p:sldId id="260" r:id="rId7"/>
    <p:sldId id="261" r:id="rId8"/>
    <p:sldId id="262" r:id="rId9"/>
    <p:sldId id="301" r:id="rId10"/>
    <p:sldId id="303" r:id="rId11"/>
    <p:sldId id="263" r:id="rId12"/>
    <p:sldId id="306" r:id="rId13"/>
    <p:sldId id="264" r:id="rId14"/>
    <p:sldId id="307" r:id="rId15"/>
    <p:sldId id="266" r:id="rId16"/>
    <p:sldId id="308" r:id="rId17"/>
    <p:sldId id="267" r:id="rId18"/>
    <p:sldId id="265" r:id="rId19"/>
    <p:sldId id="299" r:id="rId20"/>
    <p:sldId id="268" r:id="rId21"/>
    <p:sldId id="269" r:id="rId22"/>
    <p:sldId id="309" r:id="rId23"/>
    <p:sldId id="270" r:id="rId24"/>
    <p:sldId id="271" r:id="rId25"/>
    <p:sldId id="272" r:id="rId26"/>
    <p:sldId id="273" r:id="rId27"/>
    <p:sldId id="274" r:id="rId28"/>
    <p:sldId id="275" r:id="rId29"/>
    <p:sldId id="276" r:id="rId30"/>
    <p:sldId id="310" r:id="rId31"/>
    <p:sldId id="277" r:id="rId32"/>
    <p:sldId id="278" r:id="rId33"/>
    <p:sldId id="311" r:id="rId34"/>
    <p:sldId id="279" r:id="rId35"/>
    <p:sldId id="280" r:id="rId36"/>
    <p:sldId id="281" r:id="rId37"/>
    <p:sldId id="282" r:id="rId38"/>
    <p:sldId id="284" r:id="rId39"/>
    <p:sldId id="285" r:id="rId40"/>
    <p:sldId id="286" r:id="rId41"/>
    <p:sldId id="287" r:id="rId42"/>
    <p:sldId id="288" r:id="rId43"/>
    <p:sldId id="289" r:id="rId44"/>
    <p:sldId id="290" r:id="rId45"/>
    <p:sldId id="304" r:id="rId46"/>
    <p:sldId id="291" r:id="rId47"/>
    <p:sldId id="292" r:id="rId48"/>
    <p:sldId id="294" r:id="rId49"/>
    <p:sldId id="295" r:id="rId50"/>
    <p:sldId id="305" r:id="rId51"/>
    <p:sldId id="296" r:id="rId52"/>
    <p:sldId id="297" r:id="rId53"/>
    <p:sldId id="298" r:id="rId54"/>
    <p:sldId id="302" r:id="rId5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0C5AA1-3231-40E9-977D-8A2619255095}" type="datetimeFigureOut">
              <a:rPr lang="tr-TR" smtClean="0"/>
              <a:t>13.1.2017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ED0540-30CA-4F93-B9F5-F5A03AFC5CAB}" type="slidenum">
              <a:rPr lang="tr-TR" smtClean="0"/>
              <a:t>‹#›</a:t>
            </a:fld>
            <a:endParaRPr lang="tr-TR"/>
          </a:p>
        </p:txBody>
      </p:sp>
    </p:spTree>
    <p:extLst>
      <p:ext uri="{BB962C8B-B14F-4D97-AF65-F5344CB8AC3E}">
        <p14:creationId xmlns:p14="http://schemas.microsoft.com/office/powerpoint/2010/main" val="293067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0ED0540-30CA-4F93-B9F5-F5A03AFC5CAB}" type="slidenum">
              <a:rPr lang="tr-TR" smtClean="0"/>
              <a:t>2</a:t>
            </a:fld>
            <a:endParaRPr lang="tr-TR"/>
          </a:p>
        </p:txBody>
      </p:sp>
    </p:spTree>
    <p:extLst>
      <p:ext uri="{BB962C8B-B14F-4D97-AF65-F5344CB8AC3E}">
        <p14:creationId xmlns:p14="http://schemas.microsoft.com/office/powerpoint/2010/main" val="3793848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7463127-F872-435E-96B0-E279AF61C435}" type="datetimeFigureOut">
              <a:rPr lang="tr-TR" smtClean="0"/>
              <a:t>13.1.2017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063F0B-D5D7-4BD1-9ABA-660317678D64}" type="slidenum">
              <a:rPr lang="tr-TR" smtClean="0"/>
              <a:t>‹#›</a:t>
            </a:fld>
            <a:endParaRPr lang="tr-TR"/>
          </a:p>
        </p:txBody>
      </p:sp>
    </p:spTree>
    <p:extLst>
      <p:ext uri="{BB962C8B-B14F-4D97-AF65-F5344CB8AC3E}">
        <p14:creationId xmlns:p14="http://schemas.microsoft.com/office/powerpoint/2010/main" val="389284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463127-F872-435E-96B0-E279AF61C435}" type="datetimeFigureOut">
              <a:rPr lang="tr-TR" smtClean="0"/>
              <a:t>13.1.2017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063F0B-D5D7-4BD1-9ABA-660317678D64}" type="slidenum">
              <a:rPr lang="tr-TR" smtClean="0"/>
              <a:t>‹#›</a:t>
            </a:fld>
            <a:endParaRPr lang="tr-TR"/>
          </a:p>
        </p:txBody>
      </p:sp>
    </p:spTree>
    <p:extLst>
      <p:ext uri="{BB962C8B-B14F-4D97-AF65-F5344CB8AC3E}">
        <p14:creationId xmlns:p14="http://schemas.microsoft.com/office/powerpoint/2010/main" val="873041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463127-F872-435E-96B0-E279AF61C435}" type="datetimeFigureOut">
              <a:rPr lang="tr-TR" smtClean="0"/>
              <a:t>13.1.2017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063F0B-D5D7-4BD1-9ABA-660317678D64}" type="slidenum">
              <a:rPr lang="tr-TR" smtClean="0"/>
              <a:t>‹#›</a:t>
            </a:fld>
            <a:endParaRPr lang="tr-TR"/>
          </a:p>
        </p:txBody>
      </p:sp>
    </p:spTree>
    <p:extLst>
      <p:ext uri="{BB962C8B-B14F-4D97-AF65-F5344CB8AC3E}">
        <p14:creationId xmlns:p14="http://schemas.microsoft.com/office/powerpoint/2010/main" val="760923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463127-F872-435E-96B0-E279AF61C435}" type="datetimeFigureOut">
              <a:rPr lang="tr-TR" smtClean="0"/>
              <a:t>13.1.2017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063F0B-D5D7-4BD1-9ABA-660317678D64}" type="slidenum">
              <a:rPr lang="tr-TR" smtClean="0"/>
              <a:t>‹#›</a:t>
            </a:fld>
            <a:endParaRPr lang="tr-TR"/>
          </a:p>
        </p:txBody>
      </p:sp>
    </p:spTree>
    <p:extLst>
      <p:ext uri="{BB962C8B-B14F-4D97-AF65-F5344CB8AC3E}">
        <p14:creationId xmlns:p14="http://schemas.microsoft.com/office/powerpoint/2010/main" val="38966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7463127-F872-435E-96B0-E279AF61C435}" type="datetimeFigureOut">
              <a:rPr lang="tr-TR" smtClean="0"/>
              <a:t>13.1.2017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063F0B-D5D7-4BD1-9ABA-660317678D64}" type="slidenum">
              <a:rPr lang="tr-TR" smtClean="0"/>
              <a:t>‹#›</a:t>
            </a:fld>
            <a:endParaRPr lang="tr-TR"/>
          </a:p>
        </p:txBody>
      </p:sp>
    </p:spTree>
    <p:extLst>
      <p:ext uri="{BB962C8B-B14F-4D97-AF65-F5344CB8AC3E}">
        <p14:creationId xmlns:p14="http://schemas.microsoft.com/office/powerpoint/2010/main" val="4167522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7463127-F872-435E-96B0-E279AF61C435}" type="datetimeFigureOut">
              <a:rPr lang="tr-TR" smtClean="0"/>
              <a:t>13.1.2017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063F0B-D5D7-4BD1-9ABA-660317678D64}" type="slidenum">
              <a:rPr lang="tr-TR" smtClean="0"/>
              <a:t>‹#›</a:t>
            </a:fld>
            <a:endParaRPr lang="tr-TR"/>
          </a:p>
        </p:txBody>
      </p:sp>
    </p:spTree>
    <p:extLst>
      <p:ext uri="{BB962C8B-B14F-4D97-AF65-F5344CB8AC3E}">
        <p14:creationId xmlns:p14="http://schemas.microsoft.com/office/powerpoint/2010/main" val="1058568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7463127-F872-435E-96B0-E279AF61C435}" type="datetimeFigureOut">
              <a:rPr lang="tr-TR" smtClean="0"/>
              <a:t>13.1.2017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1063F0B-D5D7-4BD1-9ABA-660317678D64}" type="slidenum">
              <a:rPr lang="tr-TR" smtClean="0"/>
              <a:t>‹#›</a:t>
            </a:fld>
            <a:endParaRPr lang="tr-TR"/>
          </a:p>
        </p:txBody>
      </p:sp>
    </p:spTree>
    <p:extLst>
      <p:ext uri="{BB962C8B-B14F-4D97-AF65-F5344CB8AC3E}">
        <p14:creationId xmlns:p14="http://schemas.microsoft.com/office/powerpoint/2010/main" val="4049899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7463127-F872-435E-96B0-E279AF61C435}" type="datetimeFigureOut">
              <a:rPr lang="tr-TR" smtClean="0"/>
              <a:t>13.1.2017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1063F0B-D5D7-4BD1-9ABA-660317678D64}" type="slidenum">
              <a:rPr lang="tr-TR" smtClean="0"/>
              <a:t>‹#›</a:t>
            </a:fld>
            <a:endParaRPr lang="tr-TR"/>
          </a:p>
        </p:txBody>
      </p:sp>
    </p:spTree>
    <p:extLst>
      <p:ext uri="{BB962C8B-B14F-4D97-AF65-F5344CB8AC3E}">
        <p14:creationId xmlns:p14="http://schemas.microsoft.com/office/powerpoint/2010/main" val="3074359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7463127-F872-435E-96B0-E279AF61C435}" type="datetimeFigureOut">
              <a:rPr lang="tr-TR" smtClean="0"/>
              <a:t>13.1.2017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1063F0B-D5D7-4BD1-9ABA-660317678D64}" type="slidenum">
              <a:rPr lang="tr-TR" smtClean="0"/>
              <a:t>‹#›</a:t>
            </a:fld>
            <a:endParaRPr lang="tr-TR"/>
          </a:p>
        </p:txBody>
      </p:sp>
    </p:spTree>
    <p:extLst>
      <p:ext uri="{BB962C8B-B14F-4D97-AF65-F5344CB8AC3E}">
        <p14:creationId xmlns:p14="http://schemas.microsoft.com/office/powerpoint/2010/main" val="1964289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7463127-F872-435E-96B0-E279AF61C435}" type="datetimeFigureOut">
              <a:rPr lang="tr-TR" smtClean="0"/>
              <a:t>13.1.2017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063F0B-D5D7-4BD1-9ABA-660317678D64}" type="slidenum">
              <a:rPr lang="tr-TR" smtClean="0"/>
              <a:t>‹#›</a:t>
            </a:fld>
            <a:endParaRPr lang="tr-TR"/>
          </a:p>
        </p:txBody>
      </p:sp>
    </p:spTree>
    <p:extLst>
      <p:ext uri="{BB962C8B-B14F-4D97-AF65-F5344CB8AC3E}">
        <p14:creationId xmlns:p14="http://schemas.microsoft.com/office/powerpoint/2010/main" val="545422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7463127-F872-435E-96B0-E279AF61C435}" type="datetimeFigureOut">
              <a:rPr lang="tr-TR" smtClean="0"/>
              <a:t>13.1.2017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063F0B-D5D7-4BD1-9ABA-660317678D64}" type="slidenum">
              <a:rPr lang="tr-TR" smtClean="0"/>
              <a:t>‹#›</a:t>
            </a:fld>
            <a:endParaRPr lang="tr-TR"/>
          </a:p>
        </p:txBody>
      </p:sp>
    </p:spTree>
    <p:extLst>
      <p:ext uri="{BB962C8B-B14F-4D97-AF65-F5344CB8AC3E}">
        <p14:creationId xmlns:p14="http://schemas.microsoft.com/office/powerpoint/2010/main" val="2205587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463127-F872-435E-96B0-E279AF61C435}" type="datetimeFigureOut">
              <a:rPr lang="tr-TR" smtClean="0"/>
              <a:t>13.1.2017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063F0B-D5D7-4BD1-9ABA-660317678D64}" type="slidenum">
              <a:rPr lang="tr-TR" smtClean="0"/>
              <a:t>‹#›</a:t>
            </a:fld>
            <a:endParaRPr lang="tr-TR"/>
          </a:p>
        </p:txBody>
      </p:sp>
    </p:spTree>
    <p:extLst>
      <p:ext uri="{BB962C8B-B14F-4D97-AF65-F5344CB8AC3E}">
        <p14:creationId xmlns:p14="http://schemas.microsoft.com/office/powerpoint/2010/main" val="2050364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gib.gov.tr/6736-sayili-yapilandirma-kanunu-bilgilendirme-toplantisi-soru-ve-cevaplari"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gib.gov.tr/6736-sayili-yapilandirma-kanunu-bilgilendirme-toplantisi-soru-ve-cevaplar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lstStyle/>
          <a:p>
            <a:endParaRPr lang="tr-TR" dirty="0" smtClean="0"/>
          </a:p>
          <a:p>
            <a:pPr marL="0" indent="0" algn="ctr">
              <a:buNone/>
            </a:pPr>
            <a:endParaRPr lang="tr-TR" b="1" dirty="0"/>
          </a:p>
          <a:p>
            <a:pPr marL="0" indent="0" algn="ctr">
              <a:buNone/>
            </a:pPr>
            <a:r>
              <a:rPr lang="tr-TR" b="1" dirty="0" smtClean="0"/>
              <a:t>Soru ve Cevaplarla Gündemdeki Özellikli Mesleki Konular</a:t>
            </a:r>
          </a:p>
          <a:p>
            <a:endParaRPr lang="tr-TR" dirty="0" smtClean="0"/>
          </a:p>
          <a:p>
            <a:pPr marL="0" indent="0" algn="ctr">
              <a:buNone/>
            </a:pPr>
            <a:r>
              <a:rPr lang="tr-TR" sz="2400" dirty="0" smtClean="0"/>
              <a:t>Serbest Muhasebeci Mali Müşavir</a:t>
            </a:r>
          </a:p>
          <a:p>
            <a:pPr marL="0" indent="0" algn="ctr">
              <a:buNone/>
            </a:pPr>
            <a:r>
              <a:rPr lang="tr-TR" sz="2400" dirty="0"/>
              <a:t> </a:t>
            </a:r>
            <a:r>
              <a:rPr lang="tr-TR" sz="2400" dirty="0" smtClean="0"/>
              <a:t>DURMUŞ AKSOY</a:t>
            </a:r>
          </a:p>
          <a:p>
            <a:pPr marL="0" indent="0" algn="ctr">
              <a:buNone/>
            </a:pPr>
            <a:endParaRPr lang="tr-TR" sz="2400" dirty="0"/>
          </a:p>
          <a:p>
            <a:pPr marL="0" indent="0" algn="ctr">
              <a:buNone/>
            </a:pPr>
            <a:r>
              <a:rPr lang="tr-TR" sz="2000" dirty="0" smtClean="0"/>
              <a:t>14.01.2017</a:t>
            </a:r>
            <a:endParaRPr lang="tr-TR" sz="2000" dirty="0"/>
          </a:p>
        </p:txBody>
      </p:sp>
    </p:spTree>
    <p:extLst>
      <p:ext uri="{BB962C8B-B14F-4D97-AF65-F5344CB8AC3E}">
        <p14:creationId xmlns:p14="http://schemas.microsoft.com/office/powerpoint/2010/main" val="27748535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smtClean="0">
                <a:solidFill>
                  <a:srgbClr val="0070C0"/>
                </a:solidFill>
              </a:rPr>
              <a:t/>
            </a:r>
            <a:br>
              <a:rPr lang="tr-TR" sz="2000" dirty="0" smtClean="0">
                <a:solidFill>
                  <a:srgbClr val="0070C0"/>
                </a:solidFill>
              </a:rPr>
            </a:br>
            <a:r>
              <a:rPr lang="tr-TR" sz="2000" dirty="0" smtClean="0">
                <a:solidFill>
                  <a:srgbClr val="FF0000"/>
                </a:solidFill>
              </a:rPr>
              <a:t>Soru -8)</a:t>
            </a:r>
            <a:r>
              <a:rPr lang="tr-TR" sz="2000" dirty="0">
                <a:solidFill>
                  <a:srgbClr val="0070C0"/>
                </a:solidFill>
              </a:rPr>
              <a:t/>
            </a:r>
            <a:br>
              <a:rPr lang="tr-TR" sz="2000" dirty="0">
                <a:solidFill>
                  <a:srgbClr val="0070C0"/>
                </a:solidFill>
              </a:rPr>
            </a:br>
            <a:r>
              <a:rPr lang="tr-TR" sz="2000" dirty="0" smtClean="0">
                <a:solidFill>
                  <a:srgbClr val="0070C0"/>
                </a:solidFill>
              </a:rPr>
              <a:t>Defter ve Belgeler Kaç sene Saklanmalı?  Zaman Aşımı Süresi ne kadar </a:t>
            </a:r>
            <a:r>
              <a:rPr lang="tr-TR" sz="2000" dirty="0" err="1" smtClean="0">
                <a:solidFill>
                  <a:srgbClr val="0070C0"/>
                </a:solidFill>
              </a:rPr>
              <a:t>dır</a:t>
            </a:r>
            <a:r>
              <a:rPr lang="tr-TR" sz="2000" dirty="0" smtClean="0">
                <a:solidFill>
                  <a:srgbClr val="0070C0"/>
                </a:solidFill>
              </a:rPr>
              <a:t>?</a:t>
            </a:r>
            <a:r>
              <a:rPr lang="tr-TR" sz="2000" dirty="0">
                <a:solidFill>
                  <a:srgbClr val="0070C0"/>
                </a:solidFill>
              </a:rPr>
              <a:t/>
            </a:r>
            <a:br>
              <a:rPr lang="tr-TR" sz="2000" dirty="0">
                <a:solidFill>
                  <a:srgbClr val="0070C0"/>
                </a:solidFill>
              </a:rPr>
            </a:br>
            <a:endParaRPr lang="tr-TR" sz="2000" dirty="0"/>
          </a:p>
        </p:txBody>
      </p:sp>
      <p:sp>
        <p:nvSpPr>
          <p:cNvPr id="3" name="İçerik Yer Tutucusu 2"/>
          <p:cNvSpPr>
            <a:spLocks noGrp="1"/>
          </p:cNvSpPr>
          <p:nvPr>
            <p:ph idx="1"/>
          </p:nvPr>
        </p:nvSpPr>
        <p:spPr>
          <a:xfrm>
            <a:off x="323528" y="1381814"/>
            <a:ext cx="8640960" cy="4857403"/>
          </a:xfrm>
        </p:spPr>
        <p:txBody>
          <a:bodyPr>
            <a:normAutofit fontScale="92500" lnSpcReduction="20000"/>
          </a:bodyPr>
          <a:lstStyle/>
          <a:p>
            <a:pPr marL="0" indent="0" fontAlgn="base">
              <a:spcBef>
                <a:spcPct val="0"/>
              </a:spcBef>
              <a:spcAft>
                <a:spcPct val="0"/>
              </a:spcAft>
              <a:buNone/>
            </a:pPr>
            <a:r>
              <a:rPr lang="tr-TR" altLang="tr-TR" sz="1600" b="1" dirty="0" smtClean="0">
                <a:solidFill>
                  <a:srgbClr val="494949"/>
                </a:solidFill>
                <a:latin typeface="Open Sans"/>
                <a:cs typeface="Arial" pitchFamily="34" charset="0"/>
              </a:rPr>
              <a:t>VUK </a:t>
            </a:r>
            <a:r>
              <a:rPr lang="tr-TR" altLang="tr-TR" sz="1600" b="1" dirty="0">
                <a:solidFill>
                  <a:srgbClr val="494949"/>
                </a:solidFill>
                <a:latin typeface="Open Sans"/>
                <a:cs typeface="Arial" pitchFamily="34" charset="0"/>
              </a:rPr>
              <a:t>Madde </a:t>
            </a:r>
            <a:r>
              <a:rPr lang="tr-TR" altLang="tr-TR" sz="1600" b="1" dirty="0" smtClean="0">
                <a:solidFill>
                  <a:srgbClr val="494949"/>
                </a:solidFill>
                <a:latin typeface="Open Sans"/>
                <a:cs typeface="Arial" pitchFamily="34" charset="0"/>
              </a:rPr>
              <a:t>253   </a:t>
            </a:r>
            <a:r>
              <a:rPr lang="tr-TR" altLang="tr-TR" sz="1600" b="1" dirty="0">
                <a:solidFill>
                  <a:srgbClr val="494949"/>
                </a:solidFill>
                <a:latin typeface="Open Sans"/>
                <a:cs typeface="Arial" pitchFamily="34" charset="0"/>
              </a:rPr>
              <a:t>Defter ve Vesikaları </a:t>
            </a:r>
            <a:r>
              <a:rPr lang="tr-TR" altLang="tr-TR" sz="1600" b="1" dirty="0" smtClean="0">
                <a:solidFill>
                  <a:srgbClr val="494949"/>
                </a:solidFill>
                <a:latin typeface="Open Sans"/>
                <a:cs typeface="Arial" pitchFamily="34" charset="0"/>
              </a:rPr>
              <a:t>Muhafaza</a:t>
            </a:r>
            <a:endParaRPr lang="tr-TR" altLang="tr-TR" sz="1600" b="1" dirty="0">
              <a:solidFill>
                <a:srgbClr val="494949"/>
              </a:solidFill>
              <a:latin typeface="Open Sans"/>
              <a:cs typeface="Arial" pitchFamily="34" charset="0"/>
            </a:endParaRPr>
          </a:p>
          <a:p>
            <a:pPr marL="0" indent="0" fontAlgn="base">
              <a:spcBef>
                <a:spcPct val="0"/>
              </a:spcBef>
              <a:spcAft>
                <a:spcPct val="0"/>
              </a:spcAft>
              <a:buNone/>
            </a:pPr>
            <a:r>
              <a:rPr lang="tr-TR" sz="1600" dirty="0" smtClean="0"/>
              <a:t>Bu </a:t>
            </a:r>
            <a:r>
              <a:rPr lang="tr-TR" sz="1600" dirty="0"/>
              <a:t>kanuna göre defter tutmak mecburiyetinde olanlar, tuttukları defterlerle üçüncü kısımda yazılı vesikaları, ilgili bulundukları yılı </a:t>
            </a:r>
            <a:r>
              <a:rPr lang="tr-TR" sz="1600" dirty="0" err="1"/>
              <a:t>takibeden</a:t>
            </a:r>
            <a:r>
              <a:rPr lang="tr-TR" sz="1600" dirty="0"/>
              <a:t> takvim yılından </a:t>
            </a:r>
            <a:r>
              <a:rPr lang="tr-TR" sz="1600" dirty="0" err="1"/>
              <a:t>başlıyarak</a:t>
            </a:r>
            <a:r>
              <a:rPr lang="tr-TR" sz="1600" dirty="0"/>
              <a:t> </a:t>
            </a:r>
            <a:r>
              <a:rPr lang="tr-TR" sz="1600" b="1" u="sng" dirty="0"/>
              <a:t>beş yıl süre</a:t>
            </a:r>
            <a:r>
              <a:rPr lang="tr-TR" sz="1600" dirty="0"/>
              <a:t> ile muhafaza etmeye mecburdurlar</a:t>
            </a:r>
            <a:r>
              <a:rPr lang="tr-TR" sz="1600" dirty="0" smtClean="0"/>
              <a:t>.  (</a:t>
            </a:r>
            <a:r>
              <a:rPr lang="tr-TR" sz="1600" b="1" dirty="0" smtClean="0"/>
              <a:t>Dikkat:</a:t>
            </a:r>
            <a:r>
              <a:rPr lang="tr-TR" sz="1600" dirty="0" smtClean="0"/>
              <a:t>  Bazı durumlarda bu süre uzayabilir  </a:t>
            </a:r>
            <a:r>
              <a:rPr lang="tr-TR" sz="1600" dirty="0" err="1" smtClean="0"/>
              <a:t>Örn</a:t>
            </a:r>
            <a:r>
              <a:rPr lang="tr-TR" sz="1600" dirty="0" smtClean="0"/>
              <a:t>: Zarar Mahsupları varsa  bu süre 10 yıla kadar çıkabilir)</a:t>
            </a:r>
          </a:p>
          <a:p>
            <a:r>
              <a:rPr lang="tr-TR" sz="1600" dirty="0"/>
              <a:t>—Yıllara Sâri İnşaat ve Onarım İşleri yapılması,</a:t>
            </a:r>
          </a:p>
          <a:p>
            <a:r>
              <a:rPr lang="tr-TR" sz="1600" dirty="0"/>
              <a:t>—Geçmiş yıl zarar mahsubunda bulunulması,</a:t>
            </a:r>
          </a:p>
          <a:p>
            <a:r>
              <a:rPr lang="tr-TR" sz="1600" dirty="0"/>
              <a:t>—Yatırım İndirimi istisnasından faydalanılması,</a:t>
            </a:r>
          </a:p>
          <a:p>
            <a:r>
              <a:rPr lang="tr-TR" sz="1600" dirty="0"/>
              <a:t>—Tasfiyeye Girilmiş olunması,</a:t>
            </a:r>
          </a:p>
          <a:p>
            <a:r>
              <a:rPr lang="tr-TR" sz="1600" dirty="0"/>
              <a:t>—İktisadi Kıymet Amortisman süresi beş yıldan uzun olması</a:t>
            </a:r>
            <a:r>
              <a:rPr lang="tr-TR" sz="1600" dirty="0" smtClean="0"/>
              <a:t>,</a:t>
            </a:r>
          </a:p>
          <a:p>
            <a:pPr marL="0" indent="0">
              <a:buNone/>
            </a:pPr>
            <a:endParaRPr lang="tr-TR" sz="1600" dirty="0"/>
          </a:p>
          <a:p>
            <a:pPr marL="0" lvl="0" indent="0" fontAlgn="base">
              <a:spcBef>
                <a:spcPct val="0"/>
              </a:spcBef>
              <a:spcAft>
                <a:spcPct val="0"/>
              </a:spcAft>
              <a:buNone/>
            </a:pPr>
            <a:r>
              <a:rPr lang="tr-TR" altLang="tr-TR" sz="2000" b="1" dirty="0" smtClean="0"/>
              <a:t> 6102 </a:t>
            </a:r>
            <a:r>
              <a:rPr lang="tr-TR" altLang="tr-TR" sz="2000" b="1" dirty="0"/>
              <a:t>Sayılı TTK  </a:t>
            </a:r>
            <a:r>
              <a:rPr lang="tr-TR" altLang="tr-TR" sz="1600" b="1" dirty="0" smtClean="0">
                <a:solidFill>
                  <a:srgbClr val="494949"/>
                </a:solidFill>
                <a:latin typeface="Open Sans"/>
                <a:cs typeface="Arial" pitchFamily="34" charset="0"/>
              </a:rPr>
              <a:t> </a:t>
            </a:r>
            <a:r>
              <a:rPr lang="tr-TR" sz="2000" b="1" dirty="0" smtClean="0"/>
              <a:t>Madde </a:t>
            </a:r>
            <a:r>
              <a:rPr lang="tr-TR" sz="2000" b="1" dirty="0"/>
              <a:t>82- </a:t>
            </a:r>
            <a:r>
              <a:rPr lang="tr-TR" sz="2000" b="1" dirty="0" smtClean="0"/>
              <a:t>    </a:t>
            </a:r>
            <a:r>
              <a:rPr lang="tr-TR" sz="2000" dirty="0" smtClean="0"/>
              <a:t>Her </a:t>
            </a:r>
            <a:r>
              <a:rPr lang="tr-TR" sz="2000" dirty="0"/>
              <a:t>tacir; </a:t>
            </a:r>
          </a:p>
          <a:p>
            <a:pPr marL="0" indent="0" fontAlgn="base">
              <a:spcBef>
                <a:spcPct val="0"/>
              </a:spcBef>
              <a:spcAft>
                <a:spcPct val="0"/>
              </a:spcAft>
              <a:buNone/>
            </a:pPr>
            <a:r>
              <a:rPr lang="tr-TR" sz="1600" dirty="0" smtClean="0"/>
              <a:t>Ticari </a:t>
            </a:r>
            <a:r>
              <a:rPr lang="tr-TR" sz="1600" dirty="0"/>
              <a:t>defterlerini, envanterleri, açılış bilançolarını, ara bilançolarını, finansal tablolarını, yıllık faaliyet raporlarını, topluluk finansal tablolarını ve yıllık faaliyet raporlarını ve bu belgelerin </a:t>
            </a:r>
            <a:r>
              <a:rPr lang="tr-TR" sz="1600" dirty="0" err="1"/>
              <a:t>anlaşılabilirliğini</a:t>
            </a:r>
            <a:r>
              <a:rPr lang="tr-TR" sz="1600" dirty="0"/>
              <a:t> kolaylaştıracak çalışma talimatları ile diğer organizasyon belgelerini, </a:t>
            </a:r>
          </a:p>
          <a:p>
            <a:pPr marL="0" indent="0" fontAlgn="base">
              <a:spcBef>
                <a:spcPct val="0"/>
              </a:spcBef>
              <a:spcAft>
                <a:spcPct val="0"/>
              </a:spcAft>
              <a:buNone/>
            </a:pPr>
            <a:r>
              <a:rPr lang="tr-TR" sz="1600" dirty="0"/>
              <a:t>d)… yapılan kayıtların dayandığı belgeleri</a:t>
            </a:r>
          </a:p>
          <a:p>
            <a:pPr marL="0" indent="0" fontAlgn="base">
              <a:spcBef>
                <a:spcPct val="0"/>
              </a:spcBef>
              <a:spcAft>
                <a:spcPct val="0"/>
              </a:spcAft>
              <a:buNone/>
            </a:pPr>
            <a:r>
              <a:rPr lang="tr-TR" sz="1600" b="1" u="sng" dirty="0"/>
              <a:t>10 yıl saklamakla yükümlüdür.</a:t>
            </a:r>
          </a:p>
          <a:p>
            <a:pPr marL="0" indent="0" fontAlgn="base">
              <a:spcBef>
                <a:spcPct val="0"/>
              </a:spcBef>
              <a:spcAft>
                <a:spcPct val="0"/>
              </a:spcAft>
              <a:buNone/>
            </a:pPr>
            <a:endParaRPr lang="tr-TR" sz="1600" dirty="0" smtClean="0"/>
          </a:p>
          <a:p>
            <a:pPr marL="0" indent="0" fontAlgn="base">
              <a:spcBef>
                <a:spcPct val="0"/>
              </a:spcBef>
              <a:spcAft>
                <a:spcPct val="0"/>
              </a:spcAft>
              <a:buNone/>
            </a:pPr>
            <a:r>
              <a:rPr lang="tr-TR" sz="2000" b="1" dirty="0"/>
              <a:t>5510 Sayılı Sosyal Güvenlik Kanunu</a:t>
            </a:r>
          </a:p>
          <a:p>
            <a:pPr marL="0" indent="0" fontAlgn="base">
              <a:spcBef>
                <a:spcPct val="0"/>
              </a:spcBef>
              <a:spcAft>
                <a:spcPct val="0"/>
              </a:spcAft>
              <a:buNone/>
            </a:pPr>
            <a:r>
              <a:rPr lang="tr-TR" sz="2000" b="1" dirty="0" smtClean="0"/>
              <a:t>Madde-86  Prim </a:t>
            </a:r>
            <a:r>
              <a:rPr lang="tr-TR" sz="2000" b="1" dirty="0"/>
              <a:t>belgeleri ve işyeri </a:t>
            </a:r>
            <a:r>
              <a:rPr lang="tr-TR" sz="2000" b="1" dirty="0" smtClean="0"/>
              <a:t>kayıtları</a:t>
            </a:r>
          </a:p>
          <a:p>
            <a:pPr marL="0" indent="0" fontAlgn="base">
              <a:spcBef>
                <a:spcPct val="0"/>
              </a:spcBef>
              <a:spcAft>
                <a:spcPct val="0"/>
              </a:spcAft>
              <a:buNone/>
            </a:pPr>
            <a:r>
              <a:rPr lang="tr-TR" sz="1600" dirty="0"/>
              <a:t>İşveren, işyeri sahipleri; işyeri defter, kayıt ve belgelerini ilgili olduğu yılı takip eden yıl başından başlamak üzere </a:t>
            </a:r>
            <a:r>
              <a:rPr lang="tr-TR" sz="1600" b="1" u="sng" dirty="0"/>
              <a:t>on yıl süreyle</a:t>
            </a:r>
            <a:r>
              <a:rPr lang="tr-TR" sz="1600" dirty="0"/>
              <a:t>, kamu idareleri otuz yıl süreyle, tasfiye ve iflâs idaresi memurları ise görevleri süresince, saklamak ve Kurumun denetim ve kontrol ile görevlendirilen memurlarınca istenilmesi halinde </a:t>
            </a:r>
            <a:r>
              <a:rPr lang="tr-TR" sz="1600" dirty="0" err="1"/>
              <a:t>onbeş</a:t>
            </a:r>
            <a:r>
              <a:rPr lang="tr-TR" sz="1600" dirty="0"/>
              <a:t> gün içinde ibraz etmek zorundadır.</a:t>
            </a:r>
          </a:p>
          <a:p>
            <a:pPr marL="0" indent="0">
              <a:buNone/>
            </a:pPr>
            <a:endParaRPr lang="tr-TR" sz="2000" dirty="0"/>
          </a:p>
        </p:txBody>
      </p:sp>
    </p:spTree>
    <p:extLst>
      <p:ext uri="{BB962C8B-B14F-4D97-AF65-F5344CB8AC3E}">
        <p14:creationId xmlns:p14="http://schemas.microsoft.com/office/powerpoint/2010/main" val="2791979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a:solidFill>
                  <a:srgbClr val="FF0000"/>
                </a:solidFill>
              </a:rPr>
              <a:t>Soru- </a:t>
            </a:r>
            <a:r>
              <a:rPr lang="tr-TR" sz="2000" dirty="0" smtClean="0">
                <a:solidFill>
                  <a:srgbClr val="FF0000"/>
                </a:solidFill>
              </a:rPr>
              <a:t>9)</a:t>
            </a:r>
            <a:r>
              <a:rPr lang="tr-TR" sz="2000" dirty="0">
                <a:solidFill>
                  <a:srgbClr val="FF0000"/>
                </a:solidFill>
              </a:rPr>
              <a:t/>
            </a:r>
            <a:br>
              <a:rPr lang="tr-TR" sz="2000" dirty="0">
                <a:solidFill>
                  <a:srgbClr val="FF0000"/>
                </a:solidFill>
              </a:rPr>
            </a:br>
            <a:r>
              <a:rPr lang="tr-TR" sz="2000" dirty="0">
                <a:solidFill>
                  <a:srgbClr val="0070C0"/>
                </a:solidFill>
              </a:rPr>
              <a:t>Adi ortaklık (bilanço) da ortak olan kişi aynı zaman da kendi  adına ayrı bir mükellefiyet açtığında bilanço olarak mı açmalı, işletme defteri tutabilir mi?</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a:bodyPr>
          <a:lstStyle/>
          <a:p>
            <a:pPr marL="0" indent="0">
              <a:buNone/>
            </a:pPr>
            <a:endParaRPr lang="tr-TR" sz="2000" dirty="0" smtClean="0"/>
          </a:p>
        </p:txBody>
      </p:sp>
    </p:spTree>
    <p:extLst>
      <p:ext uri="{BB962C8B-B14F-4D97-AF65-F5344CB8AC3E}">
        <p14:creationId xmlns:p14="http://schemas.microsoft.com/office/powerpoint/2010/main" val="38807210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a:solidFill>
                  <a:srgbClr val="FF0000"/>
                </a:solidFill>
              </a:rPr>
              <a:t>Soru- </a:t>
            </a:r>
            <a:r>
              <a:rPr lang="tr-TR" sz="2000" dirty="0" smtClean="0">
                <a:solidFill>
                  <a:srgbClr val="FF0000"/>
                </a:solidFill>
              </a:rPr>
              <a:t>9)</a:t>
            </a:r>
            <a:r>
              <a:rPr lang="tr-TR" sz="2000" dirty="0">
                <a:solidFill>
                  <a:srgbClr val="FF0000"/>
                </a:solidFill>
              </a:rPr>
              <a:t/>
            </a:r>
            <a:br>
              <a:rPr lang="tr-TR" sz="2000" dirty="0">
                <a:solidFill>
                  <a:srgbClr val="FF0000"/>
                </a:solidFill>
              </a:rPr>
            </a:br>
            <a:r>
              <a:rPr lang="tr-TR" sz="2000" dirty="0">
                <a:solidFill>
                  <a:srgbClr val="0070C0"/>
                </a:solidFill>
              </a:rPr>
              <a:t>Adi ortaklık (bilanço) da ortak olan kişi aynı zaman da kendi  adına ayrı bir mükellefiyet açtığında bilanço olarak mı açmalı, işletme defteri tutabilir mi?</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a:bodyPr>
          <a:lstStyle/>
          <a:p>
            <a:endParaRPr lang="tr-TR" sz="2000" dirty="0" smtClean="0"/>
          </a:p>
          <a:p>
            <a:r>
              <a:rPr lang="tr-TR" sz="2000" dirty="0" smtClean="0"/>
              <a:t>Kocaeli </a:t>
            </a:r>
            <a:r>
              <a:rPr lang="tr-TR" sz="2000" dirty="0"/>
              <a:t>Vergi Dairesi Başkanlığının B.07.1GİB.4.41.15.02-190-3/8-52  23/05/2011 Sayılı </a:t>
            </a:r>
            <a:r>
              <a:rPr lang="tr-TR" sz="2000" dirty="0" err="1"/>
              <a:t>Özelgesine</a:t>
            </a:r>
            <a:r>
              <a:rPr lang="tr-TR" sz="2000" dirty="0"/>
              <a:t> göre; Bilanço </a:t>
            </a:r>
            <a:r>
              <a:rPr lang="tr-TR" sz="2000" dirty="0" err="1"/>
              <a:t>usülüne</a:t>
            </a:r>
            <a:r>
              <a:rPr lang="tr-TR" sz="2000" dirty="0"/>
              <a:t> göre defter tutmakta olan Adi ortaklığınız sona erdikten sonra aynı yıl içerisinde şahıs Firması olarak yeniden işe başlamanız nedeniyle ikinci sınıf tüccar olarak işletme hesabına göre defter tutmanız mümkün bulunmaktadır.</a:t>
            </a:r>
          </a:p>
          <a:p>
            <a:endParaRPr lang="tr-TR" sz="2000" dirty="0"/>
          </a:p>
        </p:txBody>
      </p:sp>
    </p:spTree>
    <p:extLst>
      <p:ext uri="{BB962C8B-B14F-4D97-AF65-F5344CB8AC3E}">
        <p14:creationId xmlns:p14="http://schemas.microsoft.com/office/powerpoint/2010/main" val="36997442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a:solidFill>
                  <a:srgbClr val="FF0000"/>
                </a:solidFill>
              </a:rPr>
              <a:t>Soru- </a:t>
            </a:r>
            <a:r>
              <a:rPr lang="tr-TR" sz="2000" dirty="0" smtClean="0">
                <a:solidFill>
                  <a:srgbClr val="FF0000"/>
                </a:solidFill>
              </a:rPr>
              <a:t>10)</a:t>
            </a:r>
            <a:r>
              <a:rPr lang="tr-TR" sz="2000" dirty="0">
                <a:solidFill>
                  <a:srgbClr val="FF0000"/>
                </a:solidFill>
              </a:rPr>
              <a:t/>
            </a:r>
            <a:br>
              <a:rPr lang="tr-TR" sz="2000" dirty="0">
                <a:solidFill>
                  <a:srgbClr val="FF0000"/>
                </a:solidFill>
              </a:rPr>
            </a:br>
            <a:r>
              <a:rPr lang="tr-TR" sz="2000" dirty="0">
                <a:solidFill>
                  <a:srgbClr val="0070C0"/>
                </a:solidFill>
              </a:rPr>
              <a:t>Defter </a:t>
            </a:r>
            <a:r>
              <a:rPr lang="tr-TR" sz="2000" dirty="0" err="1">
                <a:solidFill>
                  <a:srgbClr val="0070C0"/>
                </a:solidFill>
              </a:rPr>
              <a:t>tastik</a:t>
            </a:r>
            <a:r>
              <a:rPr lang="tr-TR" sz="2000" dirty="0">
                <a:solidFill>
                  <a:srgbClr val="0070C0"/>
                </a:solidFill>
              </a:rPr>
              <a:t> hadlerinde </a:t>
            </a:r>
            <a:r>
              <a:rPr lang="tr-TR" sz="2000" dirty="0" err="1">
                <a:solidFill>
                  <a:srgbClr val="0070C0"/>
                </a:solidFill>
              </a:rPr>
              <a:t>tastiki</a:t>
            </a:r>
            <a:r>
              <a:rPr lang="tr-TR" sz="2000" dirty="0">
                <a:solidFill>
                  <a:srgbClr val="0070C0"/>
                </a:solidFill>
              </a:rPr>
              <a:t> yapılacak defterler belirlenirken hangi tarihte açıklanan hadler geçerlidir.</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1268760"/>
            <a:ext cx="8229600" cy="4857403"/>
          </a:xfrm>
        </p:spPr>
        <p:txBody>
          <a:bodyPr>
            <a:normAutofit/>
          </a:bodyPr>
          <a:lstStyle/>
          <a:p>
            <a:pPr marL="0" indent="0">
              <a:buNone/>
            </a:pPr>
            <a:endParaRPr lang="tr-TR" sz="2000" dirty="0"/>
          </a:p>
        </p:txBody>
      </p:sp>
    </p:spTree>
    <p:extLst>
      <p:ext uri="{BB962C8B-B14F-4D97-AF65-F5344CB8AC3E}">
        <p14:creationId xmlns:p14="http://schemas.microsoft.com/office/powerpoint/2010/main" val="22004179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a:solidFill>
                  <a:srgbClr val="FF0000"/>
                </a:solidFill>
              </a:rPr>
              <a:t>Soru- </a:t>
            </a:r>
            <a:r>
              <a:rPr lang="tr-TR" sz="2000" dirty="0" smtClean="0">
                <a:solidFill>
                  <a:srgbClr val="FF0000"/>
                </a:solidFill>
              </a:rPr>
              <a:t>10)</a:t>
            </a:r>
            <a:r>
              <a:rPr lang="tr-TR" sz="2000" dirty="0">
                <a:solidFill>
                  <a:srgbClr val="FF0000"/>
                </a:solidFill>
              </a:rPr>
              <a:t/>
            </a:r>
            <a:br>
              <a:rPr lang="tr-TR" sz="2000" dirty="0">
                <a:solidFill>
                  <a:srgbClr val="FF0000"/>
                </a:solidFill>
              </a:rPr>
            </a:br>
            <a:r>
              <a:rPr lang="tr-TR" sz="2000" dirty="0">
                <a:solidFill>
                  <a:srgbClr val="0070C0"/>
                </a:solidFill>
              </a:rPr>
              <a:t>Defter </a:t>
            </a:r>
            <a:r>
              <a:rPr lang="tr-TR" sz="2000" dirty="0" err="1">
                <a:solidFill>
                  <a:srgbClr val="0070C0"/>
                </a:solidFill>
              </a:rPr>
              <a:t>tastik</a:t>
            </a:r>
            <a:r>
              <a:rPr lang="tr-TR" sz="2000" dirty="0">
                <a:solidFill>
                  <a:srgbClr val="0070C0"/>
                </a:solidFill>
              </a:rPr>
              <a:t> hadlerinde </a:t>
            </a:r>
            <a:r>
              <a:rPr lang="tr-TR" sz="2000" dirty="0" err="1">
                <a:solidFill>
                  <a:srgbClr val="0070C0"/>
                </a:solidFill>
              </a:rPr>
              <a:t>tastiki</a:t>
            </a:r>
            <a:r>
              <a:rPr lang="tr-TR" sz="2000" dirty="0">
                <a:solidFill>
                  <a:srgbClr val="0070C0"/>
                </a:solidFill>
              </a:rPr>
              <a:t> yapılacak defterler belirlenirken hangi tarihte açıklanan hadler geçerlidir.</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1268760"/>
            <a:ext cx="8229600" cy="4857403"/>
          </a:xfrm>
        </p:spPr>
        <p:txBody>
          <a:bodyPr>
            <a:normAutofit fontScale="92500"/>
          </a:bodyPr>
          <a:lstStyle/>
          <a:p>
            <a:pPr fontAlgn="base"/>
            <a:r>
              <a:rPr lang="tr-TR" sz="2000" dirty="0"/>
              <a:t>TÜRMOB 21.12.2016/144 sayılı “Özel Sirküler : 2017 Yılında İşletme Hesabı Esası </a:t>
            </a:r>
            <a:r>
              <a:rPr lang="tr-TR" sz="2000" dirty="0" smtClean="0"/>
              <a:t>ve Bilanço </a:t>
            </a:r>
            <a:r>
              <a:rPr lang="tr-TR" sz="2000" dirty="0"/>
              <a:t>Esasına Göre Defter Tutma ve Sınıf Değiştirme Hadleri” ile ilgili </a:t>
            </a:r>
            <a:r>
              <a:rPr lang="tr-TR" sz="2000" dirty="0" smtClean="0"/>
              <a:t>Mevzuat Sirkülerine </a:t>
            </a:r>
            <a:r>
              <a:rPr lang="tr-TR" sz="2000" dirty="0"/>
              <a:t>ek </a:t>
            </a:r>
            <a:r>
              <a:rPr lang="tr-TR" sz="2000" dirty="0" smtClean="0"/>
              <a:t>açıklama;</a:t>
            </a:r>
          </a:p>
          <a:p>
            <a:pPr fontAlgn="base"/>
            <a:endParaRPr lang="tr-TR" sz="2000" dirty="0"/>
          </a:p>
          <a:p>
            <a:pPr fontAlgn="base"/>
            <a:r>
              <a:rPr lang="tr-TR" sz="2000" dirty="0"/>
              <a:t>Vergilerin yasallığı ve hukuki güvenlik ilkeleri gereği mükelleflerin 2017 yılında</a:t>
            </a:r>
            <a:br>
              <a:rPr lang="tr-TR" sz="2000" dirty="0"/>
            </a:br>
            <a:r>
              <a:rPr lang="tr-TR" sz="2000" dirty="0"/>
              <a:t>tutacakları defterlere ilişkin hadler, 2016 yılı iş hacimlerine ve dolayısıyla 2015</a:t>
            </a:r>
            <a:br>
              <a:rPr lang="tr-TR" sz="2000" dirty="0"/>
            </a:br>
            <a:r>
              <a:rPr lang="tr-TR" sz="2000" dirty="0"/>
              <a:t>yılı sonunda 260 sıra </a:t>
            </a:r>
            <a:r>
              <a:rPr lang="tr-TR" sz="2000" dirty="0" err="1"/>
              <a:t>No’lu</a:t>
            </a:r>
            <a:r>
              <a:rPr lang="tr-TR" sz="2000" dirty="0"/>
              <a:t> VUK Genel Tebliği ile 2016 yılı için açıklanan hadlere</a:t>
            </a:r>
            <a:br>
              <a:rPr lang="tr-TR" sz="2000" dirty="0"/>
            </a:br>
            <a:r>
              <a:rPr lang="tr-TR" sz="2000" dirty="0"/>
              <a:t>dayanmaktadır.</a:t>
            </a:r>
          </a:p>
          <a:p>
            <a:pPr fontAlgn="base"/>
            <a:r>
              <a:rPr lang="tr-TR" sz="2000" dirty="0"/>
              <a:t>Aynı şekilde bu ay (Aralık 2016) sonunda açıklanacak hadler, mükelleflerin</a:t>
            </a:r>
            <a:br>
              <a:rPr lang="tr-TR" sz="2000" dirty="0"/>
            </a:br>
            <a:r>
              <a:rPr lang="tr-TR" sz="2000" dirty="0"/>
              <a:t>2017 yılı iş hacimlerine göre 2018 yılında tutacakları defterlerin </a:t>
            </a:r>
            <a:r>
              <a:rPr lang="tr-TR" sz="2000" dirty="0" smtClean="0"/>
              <a:t>belirlenmesinde geçerli </a:t>
            </a:r>
            <a:r>
              <a:rPr lang="tr-TR" sz="2000" dirty="0"/>
              <a:t>olacaktır.</a:t>
            </a:r>
          </a:p>
          <a:p>
            <a:pPr fontAlgn="base"/>
            <a:r>
              <a:rPr lang="tr-TR" sz="2000" u="sng" dirty="0"/>
              <a:t>Buna göre 2016 yılı sonunda yayımlanacak VUK Genel Tebliğinde yer alan</a:t>
            </a:r>
            <a:br>
              <a:rPr lang="tr-TR" sz="2000" u="sng" dirty="0"/>
            </a:br>
            <a:r>
              <a:rPr lang="tr-TR" sz="2000" u="sng" dirty="0"/>
              <a:t>hadlerin, 2016 yılı iş hacimlerine göre 2017 yıl defterlerinin belirlenmesinde</a:t>
            </a:r>
            <a:br>
              <a:rPr lang="tr-TR" sz="2000" u="sng" dirty="0"/>
            </a:br>
            <a:r>
              <a:rPr lang="tr-TR" sz="2000" u="sng" dirty="0"/>
              <a:t>dikkate alınması mümkün değildir. </a:t>
            </a:r>
            <a:endParaRPr lang="tr-TR" sz="2000" dirty="0"/>
          </a:p>
          <a:p>
            <a:endParaRPr lang="tr-TR" sz="2000" dirty="0"/>
          </a:p>
        </p:txBody>
      </p:sp>
    </p:spTree>
    <p:extLst>
      <p:ext uri="{BB962C8B-B14F-4D97-AF65-F5344CB8AC3E}">
        <p14:creationId xmlns:p14="http://schemas.microsoft.com/office/powerpoint/2010/main" val="20490570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a:solidFill>
                  <a:srgbClr val="FF0000"/>
                </a:solidFill>
              </a:rPr>
              <a:t>Soru- </a:t>
            </a:r>
            <a:r>
              <a:rPr lang="tr-TR" sz="2000" dirty="0" smtClean="0">
                <a:solidFill>
                  <a:srgbClr val="FF0000"/>
                </a:solidFill>
              </a:rPr>
              <a:t>11)</a:t>
            </a:r>
            <a:r>
              <a:rPr lang="tr-TR" sz="2000" dirty="0">
                <a:solidFill>
                  <a:srgbClr val="FF0000"/>
                </a:solidFill>
              </a:rPr>
              <a:t/>
            </a:r>
            <a:br>
              <a:rPr lang="tr-TR" sz="2000" dirty="0">
                <a:solidFill>
                  <a:srgbClr val="FF0000"/>
                </a:solidFill>
              </a:rPr>
            </a:br>
            <a:r>
              <a:rPr lang="tr-TR" sz="2000" dirty="0">
                <a:solidFill>
                  <a:srgbClr val="0070C0"/>
                </a:solidFill>
              </a:rPr>
              <a:t>Birden fazla şubeli ve her bir şubede </a:t>
            </a:r>
            <a:r>
              <a:rPr lang="tr-TR" sz="2000" u="sng" dirty="0">
                <a:solidFill>
                  <a:srgbClr val="0070C0"/>
                </a:solidFill>
              </a:rPr>
              <a:t>farkı iştigal mevzusu </a:t>
            </a:r>
            <a:r>
              <a:rPr lang="tr-TR" sz="2000" dirty="0">
                <a:solidFill>
                  <a:srgbClr val="0070C0"/>
                </a:solidFill>
              </a:rPr>
              <a:t>ile iştigal eden </a:t>
            </a:r>
            <a:r>
              <a:rPr lang="tr-TR" sz="2000" dirty="0" smtClean="0">
                <a:solidFill>
                  <a:srgbClr val="0070C0"/>
                </a:solidFill>
              </a:rPr>
              <a:t>bir </a:t>
            </a:r>
            <a:r>
              <a:rPr lang="tr-TR" sz="2000" dirty="0">
                <a:solidFill>
                  <a:srgbClr val="0070C0"/>
                </a:solidFill>
              </a:rPr>
              <a:t>şahıs firması her şube için ayrı bir defter mi tutmalı.</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1196752"/>
            <a:ext cx="8229600" cy="5328592"/>
          </a:xfrm>
        </p:spPr>
        <p:txBody>
          <a:bodyPr>
            <a:normAutofit/>
          </a:bodyPr>
          <a:lstStyle/>
          <a:p>
            <a:endParaRPr lang="tr-TR" sz="2000" b="1" dirty="0"/>
          </a:p>
        </p:txBody>
      </p:sp>
    </p:spTree>
    <p:extLst>
      <p:ext uri="{BB962C8B-B14F-4D97-AF65-F5344CB8AC3E}">
        <p14:creationId xmlns:p14="http://schemas.microsoft.com/office/powerpoint/2010/main" val="6007906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a:solidFill>
                  <a:srgbClr val="FF0000"/>
                </a:solidFill>
              </a:rPr>
              <a:t>Soru- </a:t>
            </a:r>
            <a:r>
              <a:rPr lang="tr-TR" sz="2000" dirty="0" smtClean="0">
                <a:solidFill>
                  <a:srgbClr val="FF0000"/>
                </a:solidFill>
              </a:rPr>
              <a:t>11)</a:t>
            </a:r>
            <a:r>
              <a:rPr lang="tr-TR" sz="2000" dirty="0">
                <a:solidFill>
                  <a:srgbClr val="FF0000"/>
                </a:solidFill>
              </a:rPr>
              <a:t/>
            </a:r>
            <a:br>
              <a:rPr lang="tr-TR" sz="2000" dirty="0">
                <a:solidFill>
                  <a:srgbClr val="FF0000"/>
                </a:solidFill>
              </a:rPr>
            </a:br>
            <a:r>
              <a:rPr lang="tr-TR" sz="2000" dirty="0">
                <a:solidFill>
                  <a:srgbClr val="0070C0"/>
                </a:solidFill>
              </a:rPr>
              <a:t>Birden fazla şubeli ve her bir şubede </a:t>
            </a:r>
            <a:r>
              <a:rPr lang="tr-TR" sz="2000" u="sng" dirty="0">
                <a:solidFill>
                  <a:srgbClr val="0070C0"/>
                </a:solidFill>
              </a:rPr>
              <a:t>farkı iştigal mevzusu </a:t>
            </a:r>
            <a:r>
              <a:rPr lang="tr-TR" sz="2000" dirty="0">
                <a:solidFill>
                  <a:srgbClr val="0070C0"/>
                </a:solidFill>
              </a:rPr>
              <a:t>ile iştigal eden </a:t>
            </a:r>
            <a:r>
              <a:rPr lang="tr-TR" sz="2000" dirty="0" smtClean="0">
                <a:solidFill>
                  <a:srgbClr val="0070C0"/>
                </a:solidFill>
              </a:rPr>
              <a:t>bir </a:t>
            </a:r>
            <a:r>
              <a:rPr lang="tr-TR" sz="2000" dirty="0">
                <a:solidFill>
                  <a:srgbClr val="0070C0"/>
                </a:solidFill>
              </a:rPr>
              <a:t>şahıs firması her şube için ayrı bir defter mi tutmalı.</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1196752"/>
            <a:ext cx="8229600" cy="5328592"/>
          </a:xfrm>
        </p:spPr>
        <p:txBody>
          <a:bodyPr>
            <a:normAutofit lnSpcReduction="10000"/>
          </a:bodyPr>
          <a:lstStyle/>
          <a:p>
            <a:r>
              <a:rPr lang="tr-TR" sz="2000" i="1" dirty="0" smtClean="0"/>
              <a:t>Noterler Birliğinin Maliyeden istediği  bir görüşte:</a:t>
            </a:r>
          </a:p>
          <a:p>
            <a:r>
              <a:rPr lang="tr-TR" sz="2000" i="1" dirty="0" smtClean="0"/>
              <a:t>Ankara</a:t>
            </a:r>
            <a:r>
              <a:rPr lang="tr-TR" sz="2000" i="1" dirty="0"/>
              <a:t>, 25.08.2006 </a:t>
            </a:r>
            <a:r>
              <a:rPr lang="tr-TR" sz="2000" dirty="0"/>
              <a:t/>
            </a:r>
            <a:br>
              <a:rPr lang="tr-TR" sz="2000" dirty="0"/>
            </a:br>
            <a:r>
              <a:rPr lang="tr-TR" sz="2000" i="1" dirty="0"/>
              <a:t>Özü: Tek vergi mükellefiyeti altında, farklı adreslerde farklı faaliyet konuları bulunan mükellefin defter tasdiki </a:t>
            </a:r>
            <a:r>
              <a:rPr lang="tr-TR" sz="2000" i="1" dirty="0" err="1"/>
              <a:t>hk</a:t>
            </a:r>
            <a:r>
              <a:rPr lang="tr-TR" sz="2000" dirty="0"/>
              <a:t/>
            </a:r>
            <a:br>
              <a:rPr lang="tr-TR" sz="2000" dirty="0"/>
            </a:br>
            <a:r>
              <a:rPr lang="tr-TR" sz="2000" i="1" dirty="0" smtClean="0"/>
              <a:t>G </a:t>
            </a:r>
            <a:r>
              <a:rPr lang="tr-TR" sz="2000" i="1" dirty="0"/>
              <a:t>E N E L G </a:t>
            </a:r>
            <a:r>
              <a:rPr lang="tr-TR" sz="2000" i="1" dirty="0" smtClean="0"/>
              <a:t>E  ( </a:t>
            </a:r>
            <a:r>
              <a:rPr lang="tr-TR" sz="2000" i="1" dirty="0"/>
              <a:t>52 </a:t>
            </a:r>
            <a:r>
              <a:rPr lang="tr-TR" sz="2000" i="1" dirty="0" smtClean="0"/>
              <a:t>)</a:t>
            </a:r>
          </a:p>
          <a:p>
            <a:r>
              <a:rPr lang="tr-TR" sz="2000" i="1" dirty="0" smtClean="0"/>
              <a:t>........................ </a:t>
            </a:r>
            <a:r>
              <a:rPr lang="tr-TR" sz="2000" i="1" dirty="0"/>
              <a:t>NOTER ODASI BAŞKANLIĞINA</a:t>
            </a:r>
            <a:r>
              <a:rPr lang="tr-TR" sz="2000" dirty="0"/>
              <a:t/>
            </a:r>
            <a:br>
              <a:rPr lang="tr-TR" sz="2000" dirty="0"/>
            </a:br>
            <a:r>
              <a:rPr lang="tr-TR" sz="2000" i="1" dirty="0"/>
              <a:t>........................ NOTERLİĞİNE</a:t>
            </a:r>
            <a:endParaRPr lang="tr-TR" sz="2000" dirty="0" smtClean="0"/>
          </a:p>
          <a:p>
            <a:r>
              <a:rPr lang="tr-TR" sz="2000" i="1" dirty="0"/>
              <a:t>Ancak, söz konusu yazınızda bir mükellefe ait farklı adreslerde bulunan iş yerlerinin faaliyet konularının da farklı olması ve </a:t>
            </a:r>
            <a:r>
              <a:rPr lang="tr-TR" sz="2000" i="1" u="sng" dirty="0"/>
              <a:t>şube iş yeri olarak tescilinin de yapılmadığı göz önüne alındığında</a:t>
            </a:r>
            <a:r>
              <a:rPr lang="tr-TR" sz="2000" i="1" dirty="0"/>
              <a:t> her iş yeri için ayrı ayrı defter tasdik ettirilmesi </a:t>
            </a:r>
            <a:r>
              <a:rPr lang="tr-TR" sz="2000" i="1" u="sng" dirty="0"/>
              <a:t>mümkün </a:t>
            </a:r>
            <a:r>
              <a:rPr lang="tr-TR" sz="2000" i="1" u="sng" dirty="0" err="1"/>
              <a:t>bulunmamaktadır.</a:t>
            </a:r>
            <a:r>
              <a:rPr lang="tr-TR" sz="2000" i="1" dirty="0" err="1"/>
              <a:t>Mükellefin</a:t>
            </a:r>
            <a:r>
              <a:rPr lang="tr-TR" sz="2000" i="1" dirty="0"/>
              <a:t>, farklı adreslerde farklı faaliyet kollarının da tek bir mükellefiyetle ilgili olması nedeniyle </a:t>
            </a:r>
            <a:r>
              <a:rPr lang="tr-TR" sz="2000" i="1" u="sng" dirty="0"/>
              <a:t>bütün iş yerleri için tek defter tasdik ettirmesi ve her faaliyetin bu defterlerin ayrı ayrı bölünmelerinde izlenmesi gerekmektedir..</a:t>
            </a:r>
            <a:r>
              <a:rPr lang="tr-TR" sz="2000" i="1" dirty="0"/>
              <a:t>.. şeklinde görüş bildirilmiştir. </a:t>
            </a:r>
            <a:endParaRPr lang="tr-TR" sz="2000" dirty="0"/>
          </a:p>
          <a:p>
            <a:r>
              <a:rPr lang="tr-TR" sz="2000" b="1" dirty="0" smtClean="0"/>
              <a:t>İstanbul Vergi Dairesinin Eğitimlerinde Ayrı defterlerin tutulması gerektiği söylendi.</a:t>
            </a:r>
            <a:endParaRPr lang="tr-TR" sz="2000" b="1" dirty="0"/>
          </a:p>
        </p:txBody>
      </p:sp>
    </p:spTree>
    <p:extLst>
      <p:ext uri="{BB962C8B-B14F-4D97-AF65-F5344CB8AC3E}">
        <p14:creationId xmlns:p14="http://schemas.microsoft.com/office/powerpoint/2010/main" val="35156911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a:solidFill>
                  <a:srgbClr val="FF0000"/>
                </a:solidFill>
              </a:rPr>
              <a:t>Soru- </a:t>
            </a:r>
            <a:r>
              <a:rPr lang="tr-TR" sz="2000" dirty="0" smtClean="0">
                <a:solidFill>
                  <a:srgbClr val="FF0000"/>
                </a:solidFill>
              </a:rPr>
              <a:t>12)</a:t>
            </a:r>
            <a:r>
              <a:rPr lang="tr-TR" sz="2000" dirty="0">
                <a:solidFill>
                  <a:srgbClr val="FF0000"/>
                </a:solidFill>
              </a:rPr>
              <a:t/>
            </a:r>
            <a:br>
              <a:rPr lang="tr-TR" sz="2000" dirty="0">
                <a:solidFill>
                  <a:srgbClr val="FF0000"/>
                </a:solidFill>
              </a:rPr>
            </a:br>
            <a:r>
              <a:rPr lang="tr-TR" sz="2000" dirty="0">
                <a:solidFill>
                  <a:srgbClr val="0070C0"/>
                </a:solidFill>
              </a:rPr>
              <a:t>Damga vergisi mükellefiyeti açtıranlar Damga vergisi Defteri tutmak zorunda mı ? (AŞ </a:t>
            </a:r>
            <a:r>
              <a:rPr lang="tr-TR" sz="2000" dirty="0" err="1">
                <a:solidFill>
                  <a:srgbClr val="0070C0"/>
                </a:solidFill>
              </a:rPr>
              <a:t>ler</a:t>
            </a:r>
            <a:r>
              <a:rPr lang="tr-TR" sz="2000" dirty="0">
                <a:solidFill>
                  <a:srgbClr val="0070C0"/>
                </a:solidFill>
              </a:rPr>
              <a:t> dışında)  Damga Vergisi defteri devam </a:t>
            </a:r>
            <a:r>
              <a:rPr lang="tr-TR" sz="2000" dirty="0" err="1">
                <a:solidFill>
                  <a:srgbClr val="0070C0"/>
                </a:solidFill>
              </a:rPr>
              <a:t>tastiğine</a:t>
            </a:r>
            <a:r>
              <a:rPr lang="tr-TR" sz="2000" dirty="0">
                <a:solidFill>
                  <a:srgbClr val="0070C0"/>
                </a:solidFill>
              </a:rPr>
              <a:t> tabi mi?</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1268760"/>
            <a:ext cx="8229600" cy="5184576"/>
          </a:xfrm>
        </p:spPr>
        <p:txBody>
          <a:bodyPr>
            <a:normAutofit fontScale="92500" lnSpcReduction="10000"/>
          </a:bodyPr>
          <a:lstStyle/>
          <a:p>
            <a:r>
              <a:rPr lang="tr-TR" sz="2000" dirty="0"/>
              <a:t>Damga vergisi ile ilgili kâğıtların izlendiği defter, damga vergisi defteri olup, bu defter </a:t>
            </a:r>
            <a:r>
              <a:rPr lang="tr-TR" sz="2000" u="sng" dirty="0"/>
              <a:t>19 ve 20 seri no.lu damga vergisi genel tebliğine göre makbuz mukabilinde ödeme yapacak olanlar için tasdiki zorunlu bir defterdir.</a:t>
            </a:r>
            <a:r>
              <a:rPr lang="tr-TR" sz="2000" dirty="0"/>
              <a:t> Bu defter, 1983 yılından beri kullanılmaktadır. Damga vergisi defteri, Maliye Bakanlığı ‘</a:t>
            </a:r>
            <a:r>
              <a:rPr lang="tr-TR" sz="2000" dirty="0" err="1"/>
              <a:t>na</a:t>
            </a:r>
            <a:r>
              <a:rPr lang="tr-TR" sz="2000" dirty="0"/>
              <a:t> verilen damga vergisi yasasının </a:t>
            </a:r>
            <a:r>
              <a:rPr lang="tr-TR" sz="2000" dirty="0" err="1"/>
              <a:t>md.</a:t>
            </a:r>
            <a:r>
              <a:rPr lang="tr-TR" sz="2000" dirty="0"/>
              <a:t> 29 hükmü ile 213 sayılı VUK </a:t>
            </a:r>
            <a:r>
              <a:rPr lang="tr-TR" sz="2000" dirty="0" err="1"/>
              <a:t>mük</a:t>
            </a:r>
            <a:r>
              <a:rPr lang="tr-TR" sz="2000" dirty="0"/>
              <a:t>. </a:t>
            </a:r>
            <a:r>
              <a:rPr lang="tr-TR" sz="2000" dirty="0" err="1"/>
              <a:t>md.</a:t>
            </a:r>
            <a:r>
              <a:rPr lang="tr-TR" sz="2000" dirty="0"/>
              <a:t> 257 hükmüne göre tanınmış yetki dahilindedir. Damga vergisi defterinin noterlere tasdiki zorunludur. Tasdike tabi bu defterin yetkili notere tasdik ettirmesi halinde, usulsüzlük cezası ile cezalandırılır. Damga vergisi defter üzerinde defterin sıra numarası, makbuz mukabili ödenecek vergiler, istihkaktan kesinti sureti ile ödenecek damga vergisi, işlemin matrahı vs. yer alması zorunludur. </a:t>
            </a:r>
            <a:r>
              <a:rPr lang="tr-TR" sz="2000" u="sng" dirty="0"/>
              <a:t>Damga vergisi defterinin her yıl tasdik yerine bitesiye kadar </a:t>
            </a:r>
            <a:r>
              <a:rPr lang="tr-TR" sz="2000" u="sng" dirty="0" smtClean="0"/>
              <a:t>kullanılmasına </a:t>
            </a:r>
            <a:r>
              <a:rPr lang="tr-TR" sz="2000" u="sng" dirty="0"/>
              <a:t>devam olunabilir.</a:t>
            </a:r>
            <a:endParaRPr lang="tr-TR" sz="2000" u="sng" dirty="0" smtClean="0"/>
          </a:p>
          <a:p>
            <a:endParaRPr lang="tr-TR" sz="2000" dirty="0"/>
          </a:p>
          <a:p>
            <a:r>
              <a:rPr lang="tr-TR" sz="2000" dirty="0" smtClean="0">
                <a:solidFill>
                  <a:srgbClr val="0070C0"/>
                </a:solidFill>
              </a:rPr>
              <a:t>Kağıt </a:t>
            </a:r>
            <a:r>
              <a:rPr lang="tr-TR" sz="2000" dirty="0">
                <a:solidFill>
                  <a:srgbClr val="0070C0"/>
                </a:solidFill>
              </a:rPr>
              <a:t>nüshalarının birden fazla olması: Madde 5 – (Değişik birinci cümle: 15/7/2016-6728/23 </a:t>
            </a:r>
            <a:r>
              <a:rPr lang="tr-TR" sz="2000" dirty="0" err="1">
                <a:solidFill>
                  <a:srgbClr val="0070C0"/>
                </a:solidFill>
              </a:rPr>
              <a:t>md.</a:t>
            </a:r>
            <a:r>
              <a:rPr lang="tr-TR" sz="2000" dirty="0">
                <a:solidFill>
                  <a:srgbClr val="0070C0"/>
                </a:solidFill>
              </a:rPr>
              <a:t>)</a:t>
            </a:r>
            <a:r>
              <a:rPr lang="tr-TR" sz="2000" dirty="0"/>
              <a:t> Bir nüshadan fazla olarak düzenlenen kâğıtlardan, maktu vergiye tabi olanların her bir nüshası ayrı ayrı aynı miktarda; </a:t>
            </a:r>
            <a:r>
              <a:rPr lang="tr-TR" sz="2000" u="sng" dirty="0"/>
              <a:t>nispi vergiye tabi olanların ise sadece bir nüshası damga vergisine tabidir.</a:t>
            </a:r>
            <a:r>
              <a:rPr lang="tr-TR" sz="2000" dirty="0"/>
              <a:t> Şu kadar ki, poliçe ve emre yazılı ticari senetlerin yalnız tedavüle çıkarılan nüshaları vergiye tabi tutulur. </a:t>
            </a:r>
          </a:p>
        </p:txBody>
      </p:sp>
    </p:spTree>
    <p:extLst>
      <p:ext uri="{BB962C8B-B14F-4D97-AF65-F5344CB8AC3E}">
        <p14:creationId xmlns:p14="http://schemas.microsoft.com/office/powerpoint/2010/main" val="30396565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a:solidFill>
                  <a:srgbClr val="FF0000"/>
                </a:solidFill>
              </a:rPr>
              <a:t>Soru- </a:t>
            </a:r>
            <a:r>
              <a:rPr lang="tr-TR" sz="2000" dirty="0" smtClean="0">
                <a:solidFill>
                  <a:srgbClr val="FF0000"/>
                </a:solidFill>
              </a:rPr>
              <a:t>13)</a:t>
            </a:r>
            <a:r>
              <a:rPr lang="tr-TR" sz="2000" dirty="0">
                <a:solidFill>
                  <a:srgbClr val="FF0000"/>
                </a:solidFill>
              </a:rPr>
              <a:t/>
            </a:r>
            <a:br>
              <a:rPr lang="tr-TR" sz="2000" dirty="0">
                <a:solidFill>
                  <a:srgbClr val="FF0000"/>
                </a:solidFill>
              </a:rPr>
            </a:br>
            <a:r>
              <a:rPr lang="tr-TR" sz="2000" dirty="0" smtClean="0">
                <a:solidFill>
                  <a:srgbClr val="0070C0"/>
                </a:solidFill>
              </a:rPr>
              <a:t>Muhtasar </a:t>
            </a:r>
            <a:r>
              <a:rPr lang="tr-TR" sz="2000" dirty="0">
                <a:solidFill>
                  <a:srgbClr val="0070C0"/>
                </a:solidFill>
              </a:rPr>
              <a:t>Beyanname ile Aylık Prim ve Hizmet Bildirgesinin birleştirilmesi uygulaması hangi tarihte başlayacak?</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a:bodyPr>
          <a:lstStyle/>
          <a:p>
            <a:r>
              <a:rPr lang="tr-TR" sz="2000" dirty="0" smtClean="0"/>
              <a:t>Henüz Maliye Bakanlığı ile Çalışma ve Sosyal Güvenlik Bakanlığı ortak bir çalışma yapıp yayınlamadılar.</a:t>
            </a:r>
            <a:endParaRPr lang="tr-TR" sz="2000" dirty="0"/>
          </a:p>
        </p:txBody>
      </p:sp>
    </p:spTree>
    <p:extLst>
      <p:ext uri="{BB962C8B-B14F-4D97-AF65-F5344CB8AC3E}">
        <p14:creationId xmlns:p14="http://schemas.microsoft.com/office/powerpoint/2010/main" val="18676377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50106"/>
          </a:xfrm>
        </p:spPr>
        <p:txBody>
          <a:bodyPr>
            <a:normAutofit/>
          </a:bodyPr>
          <a:lstStyle/>
          <a:p>
            <a:pPr algn="l"/>
            <a:r>
              <a:rPr lang="tr-TR" sz="2000" dirty="0" smtClean="0">
                <a:solidFill>
                  <a:srgbClr val="FF0000"/>
                </a:solidFill>
              </a:rPr>
              <a:t>Soru - 14)</a:t>
            </a:r>
            <a:r>
              <a:rPr lang="tr-TR" sz="2000" dirty="0" smtClean="0">
                <a:solidFill>
                  <a:srgbClr val="0070C0"/>
                </a:solidFill>
              </a:rPr>
              <a:t/>
            </a:r>
            <a:br>
              <a:rPr lang="tr-TR" sz="2000" dirty="0" smtClean="0">
                <a:solidFill>
                  <a:srgbClr val="0070C0"/>
                </a:solidFill>
              </a:rPr>
            </a:br>
            <a:r>
              <a:rPr lang="tr-TR" sz="2000" dirty="0" smtClean="0">
                <a:solidFill>
                  <a:srgbClr val="0070C0"/>
                </a:solidFill>
              </a:rPr>
              <a:t>Zorunlu Emeklilik Sistemi </a:t>
            </a:r>
            <a:r>
              <a:rPr lang="tr-TR" sz="2000" dirty="0">
                <a:solidFill>
                  <a:srgbClr val="0070C0"/>
                </a:solidFill>
              </a:rPr>
              <a:t>BES </a:t>
            </a:r>
            <a:r>
              <a:rPr lang="tr-TR" sz="2000" dirty="0" smtClean="0">
                <a:solidFill>
                  <a:srgbClr val="0070C0"/>
                </a:solidFill>
              </a:rPr>
              <a:t>nedir?  Ne zaman başlayacaktır?</a:t>
            </a:r>
            <a:endParaRPr lang="tr-TR" sz="2000" dirty="0">
              <a:solidFill>
                <a:srgbClr val="0070C0"/>
              </a:solidFill>
            </a:endParaRPr>
          </a:p>
        </p:txBody>
      </p:sp>
      <p:sp>
        <p:nvSpPr>
          <p:cNvPr id="3" name="İçerik Yer Tutucusu 2"/>
          <p:cNvSpPr>
            <a:spLocks noGrp="1"/>
          </p:cNvSpPr>
          <p:nvPr>
            <p:ph idx="1"/>
          </p:nvPr>
        </p:nvSpPr>
        <p:spPr>
          <a:xfrm>
            <a:off x="251520" y="980728"/>
            <a:ext cx="8640960" cy="5688632"/>
          </a:xfrm>
        </p:spPr>
        <p:txBody>
          <a:bodyPr>
            <a:normAutofit fontScale="85000" lnSpcReduction="10000"/>
          </a:bodyPr>
          <a:lstStyle/>
          <a:p>
            <a:endParaRPr lang="tr-TR" sz="2000" dirty="0"/>
          </a:p>
          <a:p>
            <a:r>
              <a:rPr lang="tr-TR" sz="2000" u="sng" dirty="0"/>
              <a:t>BES bir emeklilik ve sosyal sigorta programı değil uzun vadeli bir bireysel tasarruf </a:t>
            </a:r>
            <a:r>
              <a:rPr lang="tr-TR" sz="2000" u="sng" dirty="0" smtClean="0"/>
              <a:t>sistemidir.</a:t>
            </a:r>
          </a:p>
          <a:p>
            <a:r>
              <a:rPr lang="tr-TR" sz="2000" u="sng" dirty="0" smtClean="0"/>
              <a:t>Zorunlu </a:t>
            </a:r>
            <a:r>
              <a:rPr lang="tr-TR" sz="2000" u="sng" dirty="0" err="1"/>
              <a:t>BES’te</a:t>
            </a:r>
            <a:r>
              <a:rPr lang="tr-TR" sz="2000" u="sng" dirty="0"/>
              <a:t> işveren katkı payı yoktur</a:t>
            </a:r>
            <a:r>
              <a:rPr lang="tr-TR" sz="2000" u="sng" dirty="0" smtClean="0"/>
              <a:t>.</a:t>
            </a:r>
          </a:p>
          <a:p>
            <a:r>
              <a:rPr lang="tr-TR" sz="2000" dirty="0" smtClean="0"/>
              <a:t>Düşünüldüğünde Zorunlu </a:t>
            </a:r>
            <a:r>
              <a:rPr lang="tr-TR" sz="2000" dirty="0"/>
              <a:t>BES sosyal güvenliğin temel ilkelerine aykırı bir uygulamadır</a:t>
            </a:r>
            <a:r>
              <a:rPr lang="tr-TR" sz="2000" dirty="0" smtClean="0"/>
              <a:t>.</a:t>
            </a:r>
          </a:p>
          <a:p>
            <a:r>
              <a:rPr lang="tr-TR" sz="2000" u="sng" dirty="0"/>
              <a:t>45 yaş altı bağımlı </a:t>
            </a:r>
            <a:r>
              <a:rPr lang="tr-TR" sz="2000" u="sng" dirty="0" smtClean="0"/>
              <a:t>çalışanlardan</a:t>
            </a:r>
            <a:r>
              <a:rPr lang="tr-TR" sz="2000" dirty="0" smtClean="0"/>
              <a:t> </a:t>
            </a:r>
            <a:r>
              <a:rPr lang="tr-TR" sz="2000" dirty="0"/>
              <a:t>(işçiler ve kamu </a:t>
            </a:r>
            <a:r>
              <a:rPr lang="tr-TR" sz="2000" dirty="0" smtClean="0"/>
              <a:t>görevlileri) sosyal </a:t>
            </a:r>
            <a:r>
              <a:rPr lang="tr-TR" sz="2000" dirty="0"/>
              <a:t>güvenlik primine esas brüt kazançlarının yüzde üçü oranında kesinti yapılacak. Böylece çalışanların sadece çıplak net ücretleri değil, ikramiye ve sosyal ödenekleri de dahil brüt ücretleri </a:t>
            </a:r>
            <a:r>
              <a:rPr lang="tr-TR" sz="2000" u="sng" dirty="0"/>
              <a:t>yüzde üçlük BES kesintisine tabi olacaktır. </a:t>
            </a:r>
            <a:endParaRPr lang="tr-TR" sz="2000" u="sng" dirty="0" smtClean="0"/>
          </a:p>
          <a:p>
            <a:r>
              <a:rPr lang="tr-TR" sz="2000" dirty="0" smtClean="0"/>
              <a:t>Çalışanlar </a:t>
            </a:r>
            <a:r>
              <a:rPr lang="tr-TR" sz="2000" dirty="0"/>
              <a:t>emeklilik planına dahil olduğunun </a:t>
            </a:r>
            <a:r>
              <a:rPr lang="tr-TR" sz="2000" u="sng" dirty="0"/>
              <a:t>kendisine bildirildiği tarihi takip eden iki ay içinde sözleşmeden cayabilir. </a:t>
            </a:r>
            <a:r>
              <a:rPr lang="tr-TR" sz="2000" dirty="0"/>
              <a:t>Yasa “</a:t>
            </a:r>
            <a:r>
              <a:rPr lang="tr-TR" sz="2000" u="sng" dirty="0"/>
              <a:t>iki ay sonra” değil “iki ay içinde”</a:t>
            </a:r>
            <a:r>
              <a:rPr lang="tr-TR" sz="2000" dirty="0"/>
              <a:t> ifadesine yer veriyor. Bu durumda çalışanlar iki aylık süreyi beklemeden kendisine bilgi verilmesini takiben sistemden çıkabilir. </a:t>
            </a:r>
            <a:r>
              <a:rPr lang="tr-TR" sz="2000" b="1" u="sng" dirty="0"/>
              <a:t>Bu iki aylık süre hak düşürücü bir özellik taşımaktadır.</a:t>
            </a:r>
            <a:r>
              <a:rPr lang="tr-TR" sz="2000" dirty="0"/>
              <a:t> İki ay içinde sistemden çıkılmaması durumunda, daha sonra sistemden çıkılması ciddi hak kayıplarına yol açabilecektir. Bu nedenle sistemden iki ay içinde cayılması hayati önem taşımaktadır.</a:t>
            </a:r>
            <a:endParaRPr lang="tr-TR" sz="2000" dirty="0" smtClean="0"/>
          </a:p>
          <a:p>
            <a:r>
              <a:rPr lang="tr-TR" sz="2000" dirty="0" smtClean="0">
                <a:solidFill>
                  <a:srgbClr val="FF0000"/>
                </a:solidFill>
              </a:rPr>
              <a:t>Geçiş </a:t>
            </a:r>
            <a:r>
              <a:rPr lang="tr-TR" sz="2000" dirty="0">
                <a:solidFill>
                  <a:srgbClr val="FF0000"/>
                </a:solidFill>
              </a:rPr>
              <a:t>Kademeli olacak: </a:t>
            </a:r>
            <a:endParaRPr lang="tr-TR" sz="2000" dirty="0" smtClean="0">
              <a:solidFill>
                <a:srgbClr val="FF0000"/>
              </a:solidFill>
            </a:endParaRPr>
          </a:p>
          <a:p>
            <a:r>
              <a:rPr lang="tr-TR" sz="2000" dirty="0" smtClean="0">
                <a:solidFill>
                  <a:srgbClr val="0070C0"/>
                </a:solidFill>
              </a:rPr>
              <a:t>Çalışan </a:t>
            </a:r>
            <a:r>
              <a:rPr lang="tr-TR" sz="2000" dirty="0">
                <a:solidFill>
                  <a:srgbClr val="0070C0"/>
                </a:solidFill>
              </a:rPr>
              <a:t>sayısı 1,000’in üzerindeki </a:t>
            </a:r>
            <a:r>
              <a:rPr lang="tr-TR" sz="2000" dirty="0" smtClean="0">
                <a:solidFill>
                  <a:srgbClr val="0070C0"/>
                </a:solidFill>
              </a:rPr>
              <a:t> işyerleri </a:t>
            </a:r>
            <a:r>
              <a:rPr lang="tr-TR" sz="2000" dirty="0">
                <a:solidFill>
                  <a:srgbClr val="0070C0"/>
                </a:solidFill>
              </a:rPr>
              <a:t>1 Ocak’tan itibaren,</a:t>
            </a:r>
            <a:r>
              <a:rPr lang="tr-TR" sz="2000" dirty="0"/>
              <a:t> 250 ve üzeri ancak 1,000’den az olan işyerleri </a:t>
            </a:r>
            <a:r>
              <a:rPr lang="tr-TR" sz="2000" dirty="0" smtClean="0"/>
              <a:t>1  </a:t>
            </a:r>
            <a:r>
              <a:rPr lang="tr-TR" sz="2000" dirty="0"/>
              <a:t>Nisan’dan itibaren, 100 ve üzeri ancak 250’den az olan işyerleri 1 Temmuz’dan itibaren, 50’nin üzerinde ancak 100’den az olan işyerleri 1 Ocak 2018’den itibaren, 10’un üzerinde ancak 50’den az olan işyerleri 1 Temmuz 2018’den itibaren, beşin üzerinde ancak 10’dan az olan işyerleri ise 1 Ocak 2019’dan itibaren otomatik BES kapsamına dahil edilecek</a:t>
            </a:r>
            <a:r>
              <a:rPr lang="tr-TR" sz="2000" dirty="0" smtClean="0"/>
              <a:t>.</a:t>
            </a:r>
            <a:endParaRPr lang="tr-TR" sz="2000" dirty="0"/>
          </a:p>
          <a:p>
            <a:endParaRPr lang="tr-TR" sz="2000" dirty="0"/>
          </a:p>
        </p:txBody>
      </p:sp>
    </p:spTree>
    <p:extLst>
      <p:ext uri="{BB962C8B-B14F-4D97-AF65-F5344CB8AC3E}">
        <p14:creationId xmlns:p14="http://schemas.microsoft.com/office/powerpoint/2010/main" val="3765854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8064896" cy="2520280"/>
          </a:xfrm>
        </p:spPr>
        <p:txBody>
          <a:bodyPr>
            <a:normAutofit fontScale="90000"/>
          </a:bodyPr>
          <a:lstStyle/>
          <a:p>
            <a:pPr algn="l"/>
            <a:r>
              <a:rPr lang="tr-TR" sz="2200" dirty="0"/>
              <a:t/>
            </a:r>
            <a:br>
              <a:rPr lang="tr-TR" sz="2200" dirty="0"/>
            </a:br>
            <a:r>
              <a:rPr lang="tr-TR" sz="2200" dirty="0" smtClean="0">
                <a:solidFill>
                  <a:srgbClr val="FF0000"/>
                </a:solidFill>
              </a:rPr>
              <a:t>Soru-1)</a:t>
            </a:r>
            <a:br>
              <a:rPr lang="tr-TR" sz="2200" dirty="0" smtClean="0">
                <a:solidFill>
                  <a:srgbClr val="FF0000"/>
                </a:solidFill>
              </a:rPr>
            </a:br>
            <a:r>
              <a:rPr lang="tr-TR" sz="2200" dirty="0" smtClean="0">
                <a:hlinkClick r:id="rId3"/>
              </a:rPr>
              <a:t>6736 </a:t>
            </a:r>
            <a:r>
              <a:rPr lang="tr-TR" sz="2200" dirty="0">
                <a:hlinkClick r:id="rId3"/>
              </a:rPr>
              <a:t>Kanunun kapsadığı döneme ait olup başvuru süresi sona erdikten sonra tebliğ edilecek cezalar da kanun kapsamında </a:t>
            </a:r>
            <a:r>
              <a:rPr lang="tr-TR" sz="2200" dirty="0" err="1">
                <a:hlinkClick r:id="rId3"/>
              </a:rPr>
              <a:t>ödenebilirmi</a:t>
            </a:r>
            <a:r>
              <a:rPr lang="tr-TR" sz="2200" dirty="0">
                <a:hlinkClick r:id="rId3"/>
              </a:rPr>
              <a:t>?  Örneğin 2012 yılı Ağustos ayında verilmemiş veya hatalı verilmiş </a:t>
            </a:r>
            <a:r>
              <a:rPr lang="tr-TR" sz="2200" dirty="0" err="1">
                <a:hlinkClick r:id="rId3"/>
              </a:rPr>
              <a:t>Ba</a:t>
            </a:r>
            <a:r>
              <a:rPr lang="tr-TR" sz="2200" dirty="0">
                <a:hlinkClick r:id="rId3"/>
              </a:rPr>
              <a:t> bildirimi için 2017 Haziranında ceza tebliğ edildi</a:t>
            </a:r>
            <a:r>
              <a:rPr lang="tr-TR" sz="2200" smtClean="0">
                <a:hlinkClick r:id="rId3"/>
              </a:rPr>
              <a:t>.</a:t>
            </a:r>
            <a:r>
              <a:rPr lang="tr-TR" sz="2200" smtClean="0"/>
              <a:t> </a:t>
            </a:r>
            <a:r>
              <a:rPr lang="tr-TR" sz="2200" dirty="0" smtClean="0"/>
              <a:t/>
            </a:r>
            <a:br>
              <a:rPr lang="tr-TR" sz="2200" dirty="0" smtClean="0"/>
            </a:br>
            <a:r>
              <a:rPr lang="tr-TR" dirty="0"/>
              <a:t/>
            </a:r>
            <a:br>
              <a:rPr lang="tr-TR" dirty="0"/>
            </a:br>
            <a:endParaRPr lang="tr-TR" dirty="0"/>
          </a:p>
        </p:txBody>
      </p:sp>
      <p:sp>
        <p:nvSpPr>
          <p:cNvPr id="3" name="Alt Başlık 2"/>
          <p:cNvSpPr>
            <a:spLocks noGrp="1"/>
          </p:cNvSpPr>
          <p:nvPr>
            <p:ph type="subTitle" idx="1"/>
          </p:nvPr>
        </p:nvSpPr>
        <p:spPr>
          <a:xfrm>
            <a:off x="683568" y="2420888"/>
            <a:ext cx="7848872" cy="3672408"/>
          </a:xfrm>
        </p:spPr>
        <p:txBody>
          <a:bodyPr>
            <a:normAutofit fontScale="55000" lnSpcReduction="20000"/>
          </a:bodyPr>
          <a:lstStyle/>
          <a:p>
            <a:pPr algn="l"/>
            <a:r>
              <a:rPr lang="tr-TR" dirty="0">
                <a:solidFill>
                  <a:schemeClr val="tx1"/>
                </a:solidFill>
              </a:rPr>
              <a:t>CEVAP:6736 sayılı Kanun kapsamındaki dönemlere ilişkin olarak 31.05.2016 tarihinden önce elektronik ortamda verilmesi gereken </a:t>
            </a:r>
            <a:r>
              <a:rPr lang="tr-TR" dirty="0" err="1">
                <a:solidFill>
                  <a:schemeClr val="tx1"/>
                </a:solidFill>
              </a:rPr>
              <a:t>Ba-Bs</a:t>
            </a:r>
            <a:r>
              <a:rPr lang="tr-TR" dirty="0">
                <a:solidFill>
                  <a:schemeClr val="tx1"/>
                </a:solidFill>
              </a:rPr>
              <a:t> bildirim formlarının kanuni süresinde verilmemesi nedeniyle kesilecek olan özel usulsüzlük cezaları sistemde yapılan tespitlere istinaden kesileceğinden; </a:t>
            </a:r>
            <a:endParaRPr lang="tr-TR" dirty="0" smtClean="0">
              <a:solidFill>
                <a:schemeClr val="tx1"/>
              </a:solidFill>
            </a:endParaRPr>
          </a:p>
          <a:p>
            <a:pPr algn="l"/>
            <a:r>
              <a:rPr lang="tr-TR" u="sng" dirty="0" smtClean="0">
                <a:solidFill>
                  <a:schemeClr val="tx1"/>
                </a:solidFill>
              </a:rPr>
              <a:t>sistemde </a:t>
            </a:r>
            <a:r>
              <a:rPr lang="tr-TR" u="sng" dirty="0">
                <a:solidFill>
                  <a:schemeClr val="tx1"/>
                </a:solidFill>
              </a:rPr>
              <a:t>30.06.2016 tarihinden önce tespit edilmiş olmakla birlikte, vergi dairelerince Kanunun yayımlandığı tarihten sonra düzenlenerek tebliğ edilen veya Kanunun yayım tarihinden önce düzenlenen ancak bu tarihten sonra tebliğ edilen vergi/ceza ihbarnamelerine konu özel usulsüzlük cezaları için Kanunun 4 üncü maddesi hükmünden yararlanılması mümkündür.</a:t>
            </a:r>
            <a:r>
              <a:rPr lang="tr-TR" dirty="0">
                <a:solidFill>
                  <a:schemeClr val="tx1"/>
                </a:solidFill>
              </a:rPr>
              <a:t>  </a:t>
            </a:r>
            <a:endParaRPr lang="tr-TR" dirty="0" smtClean="0">
              <a:solidFill>
                <a:schemeClr val="tx1"/>
              </a:solidFill>
            </a:endParaRPr>
          </a:p>
          <a:p>
            <a:pPr algn="l"/>
            <a:endParaRPr lang="tr-TR" dirty="0">
              <a:solidFill>
                <a:schemeClr val="tx1"/>
              </a:solidFill>
            </a:endParaRPr>
          </a:p>
          <a:p>
            <a:pPr algn="l"/>
            <a:r>
              <a:rPr lang="tr-TR" dirty="0" smtClean="0">
                <a:solidFill>
                  <a:schemeClr val="tx1"/>
                </a:solidFill>
              </a:rPr>
              <a:t>Dolayısıyla </a:t>
            </a:r>
            <a:r>
              <a:rPr lang="tr-TR" dirty="0">
                <a:solidFill>
                  <a:schemeClr val="tx1"/>
                </a:solidFill>
              </a:rPr>
              <a:t>örnek olayda </a:t>
            </a:r>
            <a:r>
              <a:rPr lang="tr-TR" b="1" dirty="0">
                <a:solidFill>
                  <a:schemeClr val="tx1"/>
                </a:solidFill>
              </a:rPr>
              <a:t>2017 Haziranında yapılacak tebliğ üzerine Kanundan yararlanılabilecektir</a:t>
            </a:r>
            <a:r>
              <a:rPr lang="tr-TR" b="1" dirty="0" smtClean="0">
                <a:solidFill>
                  <a:schemeClr val="tx1"/>
                </a:solidFill>
              </a:rPr>
              <a:t>.</a:t>
            </a:r>
          </a:p>
          <a:p>
            <a:pPr algn="l"/>
            <a:endParaRPr lang="tr-TR" dirty="0" smtClean="0">
              <a:solidFill>
                <a:schemeClr val="tx1"/>
              </a:solidFill>
            </a:endParaRPr>
          </a:p>
          <a:p>
            <a:pPr algn="l"/>
            <a:r>
              <a:rPr lang="tr-TR" dirty="0" smtClean="0">
                <a:solidFill>
                  <a:srgbClr val="002060"/>
                </a:solidFill>
                <a:hlinkClick r:id="rId3"/>
              </a:rPr>
              <a:t>http://www.gib.gov.tr/6736-sayili-yapilandirma-kanunu-bilgilendirme-toplantisi-soru-ve-cevaplari</a:t>
            </a:r>
            <a:r>
              <a:rPr lang="tr-TR" dirty="0" smtClean="0">
                <a:solidFill>
                  <a:srgbClr val="002060"/>
                </a:solidFill>
              </a:rPr>
              <a:t>   </a:t>
            </a:r>
            <a:r>
              <a:rPr lang="tr-TR" dirty="0" smtClean="0">
                <a:solidFill>
                  <a:schemeClr val="tx1"/>
                </a:solidFill>
              </a:rPr>
              <a:t>   </a:t>
            </a:r>
            <a:r>
              <a:rPr lang="tr-TR" dirty="0" smtClean="0">
                <a:hlinkClick r:id="rId3"/>
              </a:rPr>
              <a:t>&gt; </a:t>
            </a:r>
            <a:r>
              <a:rPr lang="tr-TR" dirty="0">
                <a:hlinkClick r:id="rId3"/>
              </a:rPr>
              <a:t>SORU 38:</a:t>
            </a:r>
            <a:endParaRPr lang="tr-TR" dirty="0">
              <a:solidFill>
                <a:schemeClr val="tx1"/>
              </a:solidFill>
            </a:endParaRPr>
          </a:p>
          <a:p>
            <a:endParaRPr lang="tr-TR" dirty="0"/>
          </a:p>
        </p:txBody>
      </p:sp>
    </p:spTree>
    <p:extLst>
      <p:ext uri="{BB962C8B-B14F-4D97-AF65-F5344CB8AC3E}">
        <p14:creationId xmlns:p14="http://schemas.microsoft.com/office/powerpoint/2010/main" val="38552916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a:solidFill>
                  <a:srgbClr val="FF0000"/>
                </a:solidFill>
              </a:rPr>
              <a:t>Soru- </a:t>
            </a:r>
            <a:r>
              <a:rPr lang="tr-TR" sz="2000" dirty="0" smtClean="0">
                <a:solidFill>
                  <a:srgbClr val="FF0000"/>
                </a:solidFill>
              </a:rPr>
              <a:t>15)</a:t>
            </a:r>
            <a:r>
              <a:rPr lang="tr-TR" sz="2000" dirty="0">
                <a:solidFill>
                  <a:srgbClr val="FF0000"/>
                </a:solidFill>
              </a:rPr>
              <a:t/>
            </a:r>
            <a:br>
              <a:rPr lang="tr-TR" sz="2000" dirty="0">
                <a:solidFill>
                  <a:srgbClr val="FF0000"/>
                </a:solidFill>
              </a:rPr>
            </a:br>
            <a:r>
              <a:rPr lang="tr-TR" sz="2000" dirty="0">
                <a:solidFill>
                  <a:srgbClr val="0070C0"/>
                </a:solidFill>
              </a:rPr>
              <a:t>Limited Şirket Ortağı aynı zamanda Şirket Merkezinin Mal Sahibi . Kaç Para kira göstermeliyiz? Hangi durumlarda Mal sahibi GV Beyannamesi verir?</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1600200"/>
            <a:ext cx="8229600" cy="4709120"/>
          </a:xfrm>
        </p:spPr>
        <p:txBody>
          <a:bodyPr>
            <a:normAutofit/>
          </a:bodyPr>
          <a:lstStyle/>
          <a:p>
            <a:r>
              <a:rPr lang="tr-TR" sz="2000" dirty="0" smtClean="0"/>
              <a:t>Kiracı şirket açısından yükümlülük ödediği kiraya ait stopaj vergisini yatırmaktır.</a:t>
            </a:r>
          </a:p>
          <a:p>
            <a:r>
              <a:rPr lang="tr-TR" sz="2000" dirty="0" smtClean="0"/>
              <a:t>Mal sahibi durumundaki şirket ortağı için tahsil ettiği kira gelirinin Gelir Vergisi 2. inci diliminde yer alan tutar (2016 yılı için: 30.000 TL) geçip geçmediğine göre beyanname verir.  Eğer geçiyorsa beyanname vermesi gerekir.</a:t>
            </a:r>
          </a:p>
          <a:p>
            <a:endParaRPr lang="tr-TR" sz="2000" dirty="0" smtClean="0"/>
          </a:p>
          <a:p>
            <a:r>
              <a:rPr lang="tr-TR" sz="2000" dirty="0" smtClean="0"/>
              <a:t>Diğer bir ikinci husus </a:t>
            </a:r>
            <a:r>
              <a:rPr lang="tr-TR" sz="2000" u="sng" dirty="0" smtClean="0"/>
              <a:t>Emsal Kira bedelinin</a:t>
            </a:r>
            <a:r>
              <a:rPr lang="tr-TR" sz="2000" dirty="0" smtClean="0"/>
              <a:t> Gelir Vergisi 2.inci dilimini aşıp aşmadığı ile ilgilidir. Eğer aşıyorsa Emsal Kira Bedeli üzerinden beyanname vermesi gerekir. Ödenen Stopajı mahsup edebilir.</a:t>
            </a:r>
          </a:p>
          <a:p>
            <a:r>
              <a:rPr lang="tr-TR" sz="2000" dirty="0" smtClean="0"/>
              <a:t>  </a:t>
            </a:r>
          </a:p>
          <a:p>
            <a:r>
              <a:rPr lang="tr-TR" sz="2000" dirty="0" smtClean="0"/>
              <a:t>Gelir </a:t>
            </a:r>
            <a:r>
              <a:rPr lang="tr-TR" sz="2000" dirty="0"/>
              <a:t>Vergisi </a:t>
            </a:r>
            <a:r>
              <a:rPr lang="tr-TR" sz="2000" dirty="0" smtClean="0"/>
              <a:t>Kanununun 73.maddesin 1.fıkrasına </a:t>
            </a:r>
            <a:r>
              <a:rPr lang="tr-TR" sz="2000" dirty="0"/>
              <a:t>göre; </a:t>
            </a:r>
            <a:r>
              <a:rPr lang="tr-TR" sz="2000" b="1" dirty="0"/>
              <a:t>K</a:t>
            </a:r>
            <a:r>
              <a:rPr lang="tr-TR" sz="2000" b="1" dirty="0" smtClean="0"/>
              <a:t>iraya </a:t>
            </a:r>
            <a:r>
              <a:rPr lang="tr-TR" sz="2000" b="1" dirty="0"/>
              <a:t>verilen mal ve hakların </a:t>
            </a:r>
            <a:r>
              <a:rPr lang="tr-TR" sz="2000" b="1" u="sng" dirty="0"/>
              <a:t>kira bedelleri emsal kira bedelinden düşük olamaz.</a:t>
            </a:r>
            <a:endParaRPr lang="tr-TR" sz="2000" b="1" u="sng" dirty="0" smtClean="0"/>
          </a:p>
          <a:p>
            <a:endParaRPr lang="tr-TR" sz="2000" dirty="0" smtClean="0"/>
          </a:p>
        </p:txBody>
      </p:sp>
    </p:spTree>
    <p:extLst>
      <p:ext uri="{BB962C8B-B14F-4D97-AF65-F5344CB8AC3E}">
        <p14:creationId xmlns:p14="http://schemas.microsoft.com/office/powerpoint/2010/main" val="21805127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260648"/>
            <a:ext cx="8219256" cy="2290266"/>
          </a:xfrm>
        </p:spPr>
        <p:txBody>
          <a:bodyPr>
            <a:normAutofit/>
          </a:bodyPr>
          <a:lstStyle/>
          <a:p>
            <a:pPr algn="l"/>
            <a:r>
              <a:rPr lang="tr-TR" sz="2000" dirty="0">
                <a:solidFill>
                  <a:srgbClr val="FF0000"/>
                </a:solidFill>
              </a:rPr>
              <a:t>Soru- </a:t>
            </a:r>
            <a:r>
              <a:rPr lang="tr-TR" sz="2000" dirty="0" smtClean="0">
                <a:solidFill>
                  <a:srgbClr val="FF0000"/>
                </a:solidFill>
              </a:rPr>
              <a:t>16)</a:t>
            </a:r>
            <a:r>
              <a:rPr lang="tr-TR" sz="2000" dirty="0">
                <a:solidFill>
                  <a:srgbClr val="FF0000"/>
                </a:solidFill>
              </a:rPr>
              <a:t/>
            </a:r>
            <a:br>
              <a:rPr lang="tr-TR" sz="2000" dirty="0">
                <a:solidFill>
                  <a:srgbClr val="FF0000"/>
                </a:solidFill>
              </a:rPr>
            </a:br>
            <a:r>
              <a:rPr lang="tr-TR" sz="2000" dirty="0">
                <a:solidFill>
                  <a:srgbClr val="0070C0"/>
                </a:solidFill>
              </a:rPr>
              <a:t>İşyeri açılışlarında mülkiyet eşe ait ise, vergi daireleri yine de kira kontratı istiyor. Ama eşler arasında böyle bir kira ödemesi olmuyor. Bunu, formaliteden kira kontratı ve ödemesi dışında başka şekilde çözebilir miyiz.  Her ay formaliteden de olsa mükellef kira ödeme işlemi yapmak istemiyor ?</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2132856"/>
            <a:ext cx="8147248" cy="4320480"/>
          </a:xfrm>
        </p:spPr>
        <p:txBody>
          <a:bodyPr>
            <a:normAutofit/>
          </a:bodyPr>
          <a:lstStyle/>
          <a:p>
            <a:endParaRPr lang="tr-TR" sz="2000" dirty="0"/>
          </a:p>
          <a:p>
            <a:endParaRPr lang="tr-TR" sz="2000" dirty="0"/>
          </a:p>
        </p:txBody>
      </p:sp>
    </p:spTree>
    <p:extLst>
      <p:ext uri="{BB962C8B-B14F-4D97-AF65-F5344CB8AC3E}">
        <p14:creationId xmlns:p14="http://schemas.microsoft.com/office/powerpoint/2010/main" val="8796920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260648"/>
            <a:ext cx="8219256" cy="2290266"/>
          </a:xfrm>
        </p:spPr>
        <p:txBody>
          <a:bodyPr>
            <a:normAutofit/>
          </a:bodyPr>
          <a:lstStyle/>
          <a:p>
            <a:pPr algn="l"/>
            <a:r>
              <a:rPr lang="tr-TR" sz="2000" dirty="0">
                <a:solidFill>
                  <a:srgbClr val="FF0000"/>
                </a:solidFill>
              </a:rPr>
              <a:t>Soru- </a:t>
            </a:r>
            <a:r>
              <a:rPr lang="tr-TR" sz="2000" dirty="0" smtClean="0">
                <a:solidFill>
                  <a:srgbClr val="FF0000"/>
                </a:solidFill>
              </a:rPr>
              <a:t>16)</a:t>
            </a:r>
            <a:r>
              <a:rPr lang="tr-TR" sz="2000" dirty="0">
                <a:solidFill>
                  <a:srgbClr val="FF0000"/>
                </a:solidFill>
              </a:rPr>
              <a:t/>
            </a:r>
            <a:br>
              <a:rPr lang="tr-TR" sz="2000" dirty="0">
                <a:solidFill>
                  <a:srgbClr val="FF0000"/>
                </a:solidFill>
              </a:rPr>
            </a:br>
            <a:r>
              <a:rPr lang="tr-TR" sz="2000" dirty="0">
                <a:solidFill>
                  <a:srgbClr val="0070C0"/>
                </a:solidFill>
              </a:rPr>
              <a:t>İşyeri açılışlarında mülkiyet eşe ait ise, vergi daireleri yine de kira kontratı istiyor. Ama eşler arasında böyle bir kira ödemesi olmuyor. Bunu, formaliteden kira kontratı ve ödemesi dışında başka şekilde çözebilir miyiz.  Her ay formaliteden de olsa mükellef kira ödeme işlemi yapmak istemiyor ?</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2132856"/>
            <a:ext cx="8147248" cy="4320480"/>
          </a:xfrm>
        </p:spPr>
        <p:txBody>
          <a:bodyPr>
            <a:normAutofit fontScale="85000" lnSpcReduction="20000"/>
          </a:bodyPr>
          <a:lstStyle/>
          <a:p>
            <a:pPr marL="0" indent="0">
              <a:buNone/>
            </a:pPr>
            <a:r>
              <a:rPr lang="tr-TR" sz="2000" dirty="0" smtClean="0"/>
              <a:t>Kira Kontratının düzenlenmesini şart koşmaya Vergi dairesinin hakkı yoktur. Kira ödenmeyecekse Kontratta olmaz. Vergi dairesi </a:t>
            </a:r>
            <a:r>
              <a:rPr lang="tr-TR" sz="2000" dirty="0" err="1" smtClean="0"/>
              <a:t>tesçili</a:t>
            </a:r>
            <a:r>
              <a:rPr lang="tr-TR" sz="2000" dirty="0" smtClean="0"/>
              <a:t> yapmak zorundadır.  Mal sahibi bu durumda Emsal Kira bedeline göre Yıllık GV beyannamesi verir.  Bunda istisna sınırı aşağıdaki şekildedir;</a:t>
            </a:r>
          </a:p>
          <a:p>
            <a:pPr marL="0" indent="0">
              <a:buNone/>
            </a:pPr>
            <a:endParaRPr lang="tr-TR" sz="2000" b="1" dirty="0" smtClean="0"/>
          </a:p>
          <a:p>
            <a:pPr marL="0" indent="0">
              <a:buNone/>
            </a:pPr>
            <a:r>
              <a:rPr lang="tr-TR" sz="2000" b="1" dirty="0" err="1" smtClean="0"/>
              <a:t>Tevkifata</a:t>
            </a:r>
            <a:r>
              <a:rPr lang="tr-TR" sz="2000" b="1" dirty="0" smtClean="0"/>
              <a:t> </a:t>
            </a:r>
            <a:r>
              <a:rPr lang="tr-TR" sz="2000" b="1" dirty="0"/>
              <a:t>ve istisnaya konu olmayan menkul ve gayrimenkul sermaye iratlarına ilişkin beyanname verme </a:t>
            </a:r>
            <a:r>
              <a:rPr lang="tr-TR" sz="2000" b="1" dirty="0" smtClean="0"/>
              <a:t>sınırı:</a:t>
            </a:r>
            <a:endParaRPr lang="tr-TR" sz="2000" dirty="0"/>
          </a:p>
          <a:p>
            <a:pPr marL="0" indent="0">
              <a:buNone/>
            </a:pPr>
            <a:r>
              <a:rPr lang="tr-TR" sz="2000" dirty="0" smtClean="0"/>
              <a:t>Gelir </a:t>
            </a:r>
            <a:r>
              <a:rPr lang="tr-TR" sz="2000" dirty="0"/>
              <a:t>Vergisi Kanununun 86 </a:t>
            </a:r>
            <a:r>
              <a:rPr lang="tr-TR" sz="2000" dirty="0" err="1"/>
              <a:t>ncı</a:t>
            </a:r>
            <a:r>
              <a:rPr lang="tr-TR" sz="2000" dirty="0"/>
              <a:t> maddesinin birinci fıkrasının (1) numaralı bendinin (d) alt bendinde yer alan </a:t>
            </a:r>
            <a:r>
              <a:rPr lang="tr-TR" sz="2000" dirty="0" err="1"/>
              <a:t>tevkifata</a:t>
            </a:r>
            <a:r>
              <a:rPr lang="tr-TR" sz="2000" dirty="0"/>
              <a:t> ve istisnaya konu olmayan menkul ve gayrimenkul sermaye iratlarına ilişkin beyanname verme sınırı, </a:t>
            </a:r>
            <a:r>
              <a:rPr lang="tr-TR" sz="2000" u="sng" dirty="0"/>
              <a:t>2016 takvim yılı gelirlerine uygulanmak üzere 1.580 TL olarak tespit edilmiştir. </a:t>
            </a:r>
            <a:r>
              <a:rPr lang="tr-TR" sz="2000" dirty="0"/>
              <a:t> </a:t>
            </a:r>
            <a:r>
              <a:rPr lang="tr-TR" sz="2000" dirty="0" smtClean="0"/>
              <a:t>(Bu tutar 2017 </a:t>
            </a:r>
            <a:r>
              <a:rPr lang="tr-TR" sz="2000" dirty="0"/>
              <a:t>Yılı için 1.600 TL olarak belirlenmiştir</a:t>
            </a:r>
            <a:r>
              <a:rPr lang="tr-TR" sz="2000" dirty="0" smtClean="0"/>
              <a:t>.)</a:t>
            </a:r>
          </a:p>
          <a:p>
            <a:endParaRPr lang="tr-TR" sz="2000" dirty="0" smtClean="0"/>
          </a:p>
          <a:p>
            <a:r>
              <a:rPr lang="tr-TR" sz="2000" b="1" dirty="0" smtClean="0"/>
              <a:t>Maliye </a:t>
            </a:r>
            <a:r>
              <a:rPr lang="tr-TR" sz="2000" b="1" dirty="0"/>
              <a:t>Bakanlığı Gelirler Genel Müdürlüğü’nün vermiş olduğu 04.01.1999 tarih ve B.07.0.GEL.0.43/4309-459/10 sayılı </a:t>
            </a:r>
            <a:r>
              <a:rPr lang="tr-TR" sz="2000" b="1" dirty="0" err="1"/>
              <a:t>özelgesinde</a:t>
            </a:r>
            <a:r>
              <a:rPr lang="tr-TR" sz="2000" b="1" dirty="0"/>
              <a:t> (Maliye Bakanlığı, 1999) özetle; mükellefin annesine nakden veya </a:t>
            </a:r>
            <a:r>
              <a:rPr lang="tr-TR" sz="2000" b="1" dirty="0" err="1"/>
              <a:t>hesaben</a:t>
            </a:r>
            <a:r>
              <a:rPr lang="tr-TR" sz="2000" b="1" dirty="0"/>
              <a:t> kira ödemesinde bulunmaması başka bir ifade ile işyeri kirası karşılığı olarak hesaplarında gider göstermemesi halinde, söz konusu gayrimenkulün emsal kira bedelinin </a:t>
            </a:r>
            <a:r>
              <a:rPr lang="tr-TR" sz="2000" b="1" dirty="0" err="1"/>
              <a:t>tevkifata</a:t>
            </a:r>
            <a:r>
              <a:rPr lang="tr-TR" sz="2000" b="1" dirty="0"/>
              <a:t> tabi tutulmaksızın, annesi tarafından elde edilmiş gayrimenkul sermaye iradı olarak beyan edilmesi gerektiği belirtilmiştir.</a:t>
            </a:r>
          </a:p>
          <a:p>
            <a:endParaRPr lang="tr-TR" sz="2000" dirty="0"/>
          </a:p>
          <a:p>
            <a:endParaRPr lang="tr-TR" sz="2000" dirty="0"/>
          </a:p>
        </p:txBody>
      </p:sp>
    </p:spTree>
    <p:extLst>
      <p:ext uri="{BB962C8B-B14F-4D97-AF65-F5344CB8AC3E}">
        <p14:creationId xmlns:p14="http://schemas.microsoft.com/office/powerpoint/2010/main" val="3044336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19256" cy="1714202"/>
          </a:xfrm>
        </p:spPr>
        <p:txBody>
          <a:bodyPr>
            <a:normAutofit/>
          </a:bodyPr>
          <a:lstStyle/>
          <a:p>
            <a:pPr algn="l"/>
            <a:r>
              <a:rPr lang="tr-TR" sz="2000" dirty="0">
                <a:solidFill>
                  <a:srgbClr val="FF0000"/>
                </a:solidFill>
              </a:rPr>
              <a:t>Soru- </a:t>
            </a:r>
            <a:r>
              <a:rPr lang="tr-TR" sz="2000" dirty="0" smtClean="0">
                <a:solidFill>
                  <a:srgbClr val="FF0000"/>
                </a:solidFill>
              </a:rPr>
              <a:t>17)</a:t>
            </a:r>
            <a:r>
              <a:rPr lang="tr-TR" sz="2000" dirty="0">
                <a:solidFill>
                  <a:srgbClr val="FF0000"/>
                </a:solidFill>
              </a:rPr>
              <a:t/>
            </a:r>
            <a:br>
              <a:rPr lang="tr-TR" sz="2000" dirty="0">
                <a:solidFill>
                  <a:srgbClr val="FF0000"/>
                </a:solidFill>
              </a:rPr>
            </a:br>
            <a:r>
              <a:rPr lang="tr-TR" sz="2000" dirty="0">
                <a:solidFill>
                  <a:srgbClr val="0070C0"/>
                </a:solidFill>
              </a:rPr>
              <a:t>Ödenen kiralar için gider pusulası düzenlenmek zorunda mıyız ? Banka dekontuna istinaden </a:t>
            </a:r>
            <a:r>
              <a:rPr lang="tr-TR" sz="2000" dirty="0" err="1">
                <a:solidFill>
                  <a:srgbClr val="0070C0"/>
                </a:solidFill>
              </a:rPr>
              <a:t>Ba-Bs</a:t>
            </a:r>
            <a:r>
              <a:rPr lang="tr-TR" sz="2000" dirty="0">
                <a:solidFill>
                  <a:srgbClr val="0070C0"/>
                </a:solidFill>
              </a:rPr>
              <a:t> formunda beyan edilebilir mi?</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1556792"/>
            <a:ext cx="8363272" cy="5040560"/>
          </a:xfrm>
        </p:spPr>
        <p:txBody>
          <a:bodyPr>
            <a:normAutofit fontScale="85000" lnSpcReduction="10000"/>
          </a:bodyPr>
          <a:lstStyle/>
          <a:p>
            <a:r>
              <a:rPr lang="tr-TR" sz="2000" dirty="0" smtClean="0"/>
              <a:t>Kocaeli Vergi Dairesi Başkanlığının bir </a:t>
            </a:r>
            <a:r>
              <a:rPr lang="tr-TR" sz="2000" dirty="0" err="1" smtClean="0"/>
              <a:t>özelgesinde</a:t>
            </a:r>
            <a:r>
              <a:rPr lang="tr-TR" sz="2000" dirty="0" smtClean="0"/>
              <a:t> ödenen kiralar için gider pusulasının düzenlenmesi gerektiği yazıldığı için maliyenin görüşü bu yönde ama uygulamada bir geçerliliği yoktur.</a:t>
            </a:r>
          </a:p>
          <a:p>
            <a:endParaRPr lang="tr-TR" sz="2000" dirty="0" smtClean="0"/>
          </a:p>
          <a:p>
            <a:r>
              <a:rPr lang="tr-TR" sz="2000" dirty="0" smtClean="0"/>
              <a:t>Büyük </a:t>
            </a:r>
            <a:r>
              <a:rPr lang="tr-TR" sz="2000" dirty="0"/>
              <a:t>Mükellefler Vergi Dairesi Başkanlığının 1</a:t>
            </a:r>
            <a:r>
              <a:rPr lang="tr-TR" sz="2000" u="sng" dirty="0"/>
              <a:t>1.11.2010 tarih ve B.07.1.GİB.4.99.16.01.0-VUK 257-47 sayılı </a:t>
            </a:r>
            <a:r>
              <a:rPr lang="tr-TR" sz="2000" u="sng" dirty="0" err="1"/>
              <a:t>özelgesinde</a:t>
            </a:r>
            <a:r>
              <a:rPr lang="tr-TR" sz="2000" dirty="0"/>
              <a:t> gerçek kişilere yapılan kira ödemelerinde belirlenen haddin aşılması </a:t>
            </a:r>
            <a:r>
              <a:rPr lang="tr-TR" sz="2000" dirty="0" smtClean="0"/>
              <a:t>halinde şu açıklamaya yer verilmiştir;  </a:t>
            </a:r>
            <a:r>
              <a:rPr lang="tr-TR" sz="2000" b="1" i="1" dirty="0"/>
              <a:t>gerçek kişilere yapmış olduğunuz aylık kira ödemelerinin, 396 Sıra No.lu Vergi Usul Kanunu Genel Tebliğinde belirtilen tutarı (5.000 TL ve üzerinde) aşması halinde, 268 Sıra No.lu Gelir Vergisi Genel Tebliğinde belirtilen tevsik edici belgelere dayandırılarak, “Mal ve Hizmet Alımlarına İlişkin Bildirim Formu (Form </a:t>
            </a:r>
            <a:r>
              <a:rPr lang="tr-TR" sz="2000" b="1" i="1" dirty="0" err="1"/>
              <a:t>Ba</a:t>
            </a:r>
            <a:r>
              <a:rPr lang="tr-TR" sz="2000" b="1" i="1" dirty="0"/>
              <a:t>)” ile bildirilmesi gerekmektedir</a:t>
            </a:r>
            <a:r>
              <a:rPr lang="tr-TR" sz="2000" b="1" i="1" dirty="0" smtClean="0"/>
              <a:t>.”</a:t>
            </a:r>
          </a:p>
          <a:p>
            <a:endParaRPr lang="tr-TR" sz="2000" dirty="0" smtClean="0"/>
          </a:p>
          <a:p>
            <a:r>
              <a:rPr lang="tr-TR" sz="2000" dirty="0" smtClean="0"/>
              <a:t>T.C. GELİR </a:t>
            </a:r>
            <a:r>
              <a:rPr lang="tr-TR" sz="2000" dirty="0"/>
              <a:t>İDARESİ BAŞKANLIĞI</a:t>
            </a:r>
            <a:br>
              <a:rPr lang="tr-TR" sz="2000" dirty="0"/>
            </a:br>
            <a:r>
              <a:rPr lang="tr-TR" sz="2000" dirty="0"/>
              <a:t>Antalya Vergi Dairesi Başkanlığı</a:t>
            </a:r>
            <a:br>
              <a:rPr lang="tr-TR" sz="2000" dirty="0"/>
            </a:br>
            <a:r>
              <a:rPr lang="tr-TR" sz="2000" dirty="0"/>
              <a:t>(Mükellef Hizmetleri Usul Grup Müdürlüğü</a:t>
            </a:r>
            <a:r>
              <a:rPr lang="tr-TR" sz="2000" dirty="0" smtClean="0"/>
              <a:t>)  Sayı </a:t>
            </a:r>
            <a:r>
              <a:rPr lang="tr-TR" sz="2000" dirty="0"/>
              <a:t>: B.07.1.GİB.4.07.17.02/VUK.ÖZ.08.87-</a:t>
            </a:r>
            <a:br>
              <a:rPr lang="tr-TR" sz="2000" dirty="0"/>
            </a:br>
            <a:r>
              <a:rPr lang="tr-TR" sz="2000" dirty="0"/>
              <a:t>Konu: Form </a:t>
            </a:r>
            <a:r>
              <a:rPr lang="tr-TR" sz="2000" dirty="0" err="1"/>
              <a:t>Ba</a:t>
            </a:r>
            <a:r>
              <a:rPr lang="tr-TR" sz="2000" dirty="0"/>
              <a:t> </a:t>
            </a:r>
            <a:r>
              <a:rPr lang="tr-TR" sz="2000" dirty="0" smtClean="0"/>
              <a:t>– </a:t>
            </a:r>
            <a:r>
              <a:rPr lang="tr-TR" sz="2000" dirty="0" err="1" smtClean="0"/>
              <a:t>Bs</a:t>
            </a:r>
            <a:r>
              <a:rPr lang="tr-TR" sz="2000" dirty="0" smtClean="0"/>
              <a:t>  </a:t>
            </a:r>
            <a:r>
              <a:rPr lang="tr-TR" sz="1800" dirty="0"/>
              <a:t>İlgi : 31.07.2008 tarihli e-posta yoluyla yapmış olduğunuz başvurunuz.</a:t>
            </a:r>
            <a:endParaRPr lang="tr-TR" sz="2000" dirty="0" smtClean="0"/>
          </a:p>
          <a:p>
            <a:r>
              <a:rPr lang="tr-TR" sz="1800" b="1" u="sng" dirty="0"/>
              <a:t>Yukarıda yapılan açıklamalardan anlaşılacağı üzere; faturalı olarak yapılan mal ve hizmet alımlarının genel esaslar çerçevesinde Form </a:t>
            </a:r>
            <a:r>
              <a:rPr lang="tr-TR" sz="1800" b="1" u="sng" dirty="0" err="1"/>
              <a:t>Ba</a:t>
            </a:r>
            <a:r>
              <a:rPr lang="tr-TR" sz="1800" b="1" u="sng" dirty="0"/>
              <a:t> ile bildirilme zorunluluğu bulunduğundan, fatura karşılığı olmayan kira ödemeleri ile ücret giderlerinin Form </a:t>
            </a:r>
            <a:r>
              <a:rPr lang="tr-TR" sz="1800" b="1" u="sng" dirty="0" err="1"/>
              <a:t>Ba</a:t>
            </a:r>
            <a:r>
              <a:rPr lang="tr-TR" sz="1800" b="1" u="sng" dirty="0"/>
              <a:t> ile bildirilme zorunluluğu bulunmamaktadır.</a:t>
            </a:r>
            <a:endParaRPr lang="tr-TR" sz="2000" b="1" u="sng" dirty="0"/>
          </a:p>
        </p:txBody>
      </p:sp>
    </p:spTree>
    <p:extLst>
      <p:ext uri="{BB962C8B-B14F-4D97-AF65-F5344CB8AC3E}">
        <p14:creationId xmlns:p14="http://schemas.microsoft.com/office/powerpoint/2010/main" val="26212264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50106"/>
          </a:xfrm>
        </p:spPr>
        <p:txBody>
          <a:bodyPr>
            <a:noAutofit/>
          </a:bodyPr>
          <a:lstStyle/>
          <a:p>
            <a:pPr algn="l"/>
            <a:r>
              <a:rPr lang="tr-TR" sz="2000" dirty="0">
                <a:solidFill>
                  <a:srgbClr val="FF0000"/>
                </a:solidFill>
              </a:rPr>
              <a:t>Soru- </a:t>
            </a:r>
            <a:r>
              <a:rPr lang="tr-TR" sz="2000" dirty="0" smtClean="0">
                <a:solidFill>
                  <a:srgbClr val="FF0000"/>
                </a:solidFill>
              </a:rPr>
              <a:t>18)</a:t>
            </a:r>
            <a:r>
              <a:rPr lang="tr-TR" sz="2000" dirty="0">
                <a:solidFill>
                  <a:srgbClr val="FF0000"/>
                </a:solidFill>
              </a:rPr>
              <a:t/>
            </a:r>
            <a:br>
              <a:rPr lang="tr-TR" sz="2000" dirty="0">
                <a:solidFill>
                  <a:srgbClr val="FF0000"/>
                </a:solidFill>
              </a:rPr>
            </a:br>
            <a:r>
              <a:rPr lang="tr-TR" sz="2000" dirty="0">
                <a:solidFill>
                  <a:srgbClr val="0070C0"/>
                </a:solidFill>
              </a:rPr>
              <a:t>Binek Oto’mu </a:t>
            </a:r>
            <a:r>
              <a:rPr lang="tr-TR" sz="2000" dirty="0" err="1">
                <a:solidFill>
                  <a:srgbClr val="0070C0"/>
                </a:solidFill>
              </a:rPr>
              <a:t>kamyonet’mi</a:t>
            </a:r>
            <a:r>
              <a:rPr lang="tr-TR" sz="2000" dirty="0">
                <a:solidFill>
                  <a:srgbClr val="0070C0"/>
                </a:solidFill>
              </a:rPr>
              <a:t> nasıl </a:t>
            </a:r>
            <a:r>
              <a:rPr lang="tr-TR" sz="2000" dirty="0" err="1">
                <a:solidFill>
                  <a:srgbClr val="0070C0"/>
                </a:solidFill>
              </a:rPr>
              <a:t>ayırd</a:t>
            </a:r>
            <a:r>
              <a:rPr lang="tr-TR" sz="2000" dirty="0">
                <a:solidFill>
                  <a:srgbClr val="0070C0"/>
                </a:solidFill>
              </a:rPr>
              <a:t> ederiz.  </a:t>
            </a:r>
            <a:br>
              <a:rPr lang="tr-TR" sz="2000" dirty="0">
                <a:solidFill>
                  <a:srgbClr val="0070C0"/>
                </a:solidFill>
              </a:rPr>
            </a:br>
            <a:endParaRPr lang="tr-TR" sz="2000" dirty="0">
              <a:solidFill>
                <a:srgbClr val="0070C0"/>
              </a:solidFill>
            </a:endParaRPr>
          </a:p>
        </p:txBody>
      </p:sp>
      <p:pic>
        <p:nvPicPr>
          <p:cNvPr id="1026" name="Picture 2" descr="C:\Users\Durmus\Desktop\SUNUM DOSYASI\Kamyonet mi Binek Oto mu-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980728"/>
            <a:ext cx="7776864" cy="5673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9880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147248" cy="634082"/>
          </a:xfrm>
        </p:spPr>
        <p:txBody>
          <a:bodyPr>
            <a:normAutofit fontScale="90000"/>
          </a:bodyPr>
          <a:lstStyle/>
          <a:p>
            <a:endParaRPr lang="tr-TR" dirty="0"/>
          </a:p>
        </p:txBody>
      </p:sp>
      <p:pic>
        <p:nvPicPr>
          <p:cNvPr id="2050" name="Picture 2" descr="C:\Users\Durmus\Desktop\SUNUM DOSYASI\Kamyonet mi Binek Oto mu-2-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844824"/>
            <a:ext cx="7979287" cy="275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31836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18058"/>
          </a:xfrm>
        </p:spPr>
        <p:txBody>
          <a:bodyPr>
            <a:normAutofit fontScale="90000"/>
          </a:bodyPr>
          <a:lstStyle/>
          <a:p>
            <a:endParaRPr lang="tr-TR" dirty="0"/>
          </a:p>
        </p:txBody>
      </p:sp>
      <p:pic>
        <p:nvPicPr>
          <p:cNvPr id="3074" name="Picture 2" descr="C:\Users\Durmus\Desktop\SUNUM DOSYASI\Kamyonet mi Binek Oto mu-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764704"/>
            <a:ext cx="7568765" cy="5584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09415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0066"/>
          </a:xfrm>
        </p:spPr>
        <p:txBody>
          <a:bodyPr>
            <a:normAutofit fontScale="90000"/>
          </a:bodyPr>
          <a:lstStyle/>
          <a:p>
            <a:endParaRPr lang="tr-TR" dirty="0"/>
          </a:p>
        </p:txBody>
      </p:sp>
      <p:pic>
        <p:nvPicPr>
          <p:cNvPr id="4098" name="Picture 2" descr="C:\Users\Durmus\Desktop\SUNUM DOSYASI\Kamyonet mi Binek Oto mu-4.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75656" y="548680"/>
            <a:ext cx="6302761" cy="59769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42661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sz="2000" dirty="0">
                <a:solidFill>
                  <a:srgbClr val="FF0000"/>
                </a:solidFill>
              </a:rPr>
              <a:t>Soru- </a:t>
            </a:r>
            <a:r>
              <a:rPr lang="tr-TR" sz="2000" dirty="0" smtClean="0">
                <a:solidFill>
                  <a:srgbClr val="FF0000"/>
                </a:solidFill>
              </a:rPr>
              <a:t>19)</a:t>
            </a:r>
            <a:r>
              <a:rPr lang="tr-TR" sz="2000" dirty="0">
                <a:solidFill>
                  <a:srgbClr val="FF0000"/>
                </a:solidFill>
              </a:rPr>
              <a:t/>
            </a:r>
            <a:br>
              <a:rPr lang="tr-TR" sz="2000" dirty="0">
                <a:solidFill>
                  <a:srgbClr val="FF0000"/>
                </a:solidFill>
              </a:rPr>
            </a:br>
            <a:r>
              <a:rPr lang="tr-TR" sz="2000" dirty="0">
                <a:solidFill>
                  <a:srgbClr val="0070C0"/>
                </a:solidFill>
              </a:rPr>
              <a:t>Hangi </a:t>
            </a:r>
            <a:r>
              <a:rPr lang="tr-TR" sz="2000" dirty="0" err="1">
                <a:solidFill>
                  <a:srgbClr val="0070C0"/>
                </a:solidFill>
              </a:rPr>
              <a:t>MTV'ler</a:t>
            </a:r>
            <a:r>
              <a:rPr lang="tr-TR" sz="2000" dirty="0">
                <a:solidFill>
                  <a:srgbClr val="0070C0"/>
                </a:solidFill>
              </a:rPr>
              <a:t> gider kaydedilemez Neden?</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a:bodyPr>
          <a:lstStyle/>
          <a:p>
            <a:r>
              <a:rPr lang="tr-TR" sz="2000" dirty="0" smtClean="0"/>
              <a:t>197 </a:t>
            </a:r>
            <a:r>
              <a:rPr lang="tr-TR" sz="2000" dirty="0"/>
              <a:t>- MOTORLU TAŞITLAR VERGİSİ </a:t>
            </a:r>
            <a:r>
              <a:rPr lang="tr-TR" sz="2000" dirty="0" smtClean="0"/>
              <a:t>KANUNU</a:t>
            </a:r>
          </a:p>
          <a:p>
            <a:endParaRPr lang="tr-TR" sz="2000" dirty="0"/>
          </a:p>
          <a:p>
            <a:endParaRPr lang="tr-TR" sz="2000" dirty="0"/>
          </a:p>
        </p:txBody>
      </p:sp>
      <p:graphicFrame>
        <p:nvGraphicFramePr>
          <p:cNvPr id="4" name="Tablo 3"/>
          <p:cNvGraphicFramePr>
            <a:graphicFrameLocks noGrp="1"/>
          </p:cNvGraphicFramePr>
          <p:nvPr>
            <p:extLst>
              <p:ext uri="{D42A27DB-BD31-4B8C-83A1-F6EECF244321}">
                <p14:modId xmlns:p14="http://schemas.microsoft.com/office/powerpoint/2010/main" val="3949586170"/>
              </p:ext>
            </p:extLst>
          </p:nvPr>
        </p:nvGraphicFramePr>
        <p:xfrm>
          <a:off x="457200" y="2787358"/>
          <a:ext cx="8229600" cy="2700286"/>
        </p:xfrm>
        <a:graphic>
          <a:graphicData uri="http://schemas.openxmlformats.org/drawingml/2006/table">
            <a:tbl>
              <a:tblPr/>
              <a:tblGrid>
                <a:gridCol w="8229600"/>
              </a:tblGrid>
              <a:tr h="2129817">
                <a:tc>
                  <a:txBody>
                    <a:bodyPr/>
                    <a:lstStyle/>
                    <a:p>
                      <a:pPr algn="l"/>
                      <a:endParaRPr lang="tr-TR" sz="1600" b="1" i="0" dirty="0" smtClean="0">
                        <a:solidFill>
                          <a:srgbClr val="494949"/>
                        </a:solidFill>
                        <a:effectLst/>
                        <a:latin typeface="Open Sans"/>
                      </a:endParaRPr>
                    </a:p>
                    <a:p>
                      <a:pPr algn="l"/>
                      <a:r>
                        <a:rPr lang="tr-TR" sz="2000" b="0" i="0" dirty="0" smtClean="0">
                          <a:solidFill>
                            <a:srgbClr val="494949"/>
                          </a:solidFill>
                          <a:effectLst/>
                          <a:latin typeface="Open Sans"/>
                        </a:rPr>
                        <a:t>Bu Kanuna bağlı </a:t>
                      </a:r>
                      <a:r>
                        <a:rPr lang="tr-TR" sz="2000" b="1" i="0" dirty="0" smtClean="0">
                          <a:solidFill>
                            <a:srgbClr val="494949"/>
                          </a:solidFill>
                          <a:effectLst/>
                          <a:latin typeface="Open Sans"/>
                        </a:rPr>
                        <a:t>(I)</a:t>
                      </a:r>
                      <a:r>
                        <a:rPr lang="tr-TR" sz="2000" b="0" i="0" dirty="0" smtClean="0">
                          <a:solidFill>
                            <a:srgbClr val="494949"/>
                          </a:solidFill>
                          <a:effectLst/>
                          <a:latin typeface="Open Sans"/>
                        </a:rPr>
                        <a:t> ve </a:t>
                      </a:r>
                      <a:r>
                        <a:rPr lang="tr-TR" sz="2000" b="1" i="0" dirty="0" smtClean="0">
                          <a:solidFill>
                            <a:srgbClr val="494949"/>
                          </a:solidFill>
                          <a:effectLst/>
                          <a:latin typeface="Open Sans"/>
                        </a:rPr>
                        <a:t>(IV)</a:t>
                      </a:r>
                      <a:r>
                        <a:rPr lang="tr-TR" sz="2000" b="0" i="0" dirty="0" smtClean="0">
                          <a:solidFill>
                            <a:srgbClr val="494949"/>
                          </a:solidFill>
                          <a:effectLst/>
                          <a:latin typeface="Open Sans"/>
                        </a:rPr>
                        <a:t> sayılı tarifelerde yer alan taşıtlardan (Ticari maksatla kullanılan uçak ve helikopterler ile taşıt kiralama faaliyeti ile uğraşan işletmelerin bu amaçla kiraya verdikleri taşıtlar hariç) alınan vergi ve cezalar ile gecikme zamları gelir ve kurumlar vergilerinin matrahlarının tespitinde gider olarak kabul edilmez.</a:t>
                      </a:r>
                    </a:p>
                    <a:p>
                      <a:r>
                        <a:rPr lang="tr-TR" sz="1600" dirty="0" smtClean="0">
                          <a:effectLst/>
                        </a:rPr>
                        <a:t/>
                      </a:r>
                      <a:br>
                        <a:rPr lang="tr-TR" sz="1600" dirty="0" smtClean="0">
                          <a:effectLst/>
                        </a:rPr>
                      </a:br>
                      <a:r>
                        <a:rPr lang="tr-TR" sz="1600" dirty="0" smtClean="0">
                          <a:effectLst/>
                        </a:rPr>
                        <a:t>(I)</a:t>
                      </a:r>
                      <a:r>
                        <a:rPr lang="tr-TR" sz="1600" baseline="0" dirty="0" smtClean="0">
                          <a:effectLst/>
                        </a:rPr>
                        <a:t> Sayılı Liste  Otomobil, kaptı kaçtı arazi Taşıtları ve MOTORSİKLETLER</a:t>
                      </a:r>
                    </a:p>
                    <a:p>
                      <a:r>
                        <a:rPr lang="tr-TR" sz="1600" baseline="0" dirty="0" smtClean="0">
                          <a:effectLst/>
                        </a:rPr>
                        <a:t>(IV) Sayılı Liste  Uçak ve Helikopterler</a:t>
                      </a:r>
                      <a:endParaRPr lang="tr-TR" sz="1600" dirty="0"/>
                    </a:p>
                  </a:txBody>
                  <a:tcPr marL="100463" marR="100463" marT="100463" marB="100463" anchor="ctr">
                    <a:lnL>
                      <a:noFill/>
                    </a:lnL>
                    <a:lnR>
                      <a:noFill/>
                    </a:lnR>
                    <a:lnT>
                      <a:noFill/>
                    </a:lnT>
                    <a:lnB>
                      <a:noFill/>
                    </a:lnB>
                  </a:tcPr>
                </a:tc>
              </a:tr>
            </a:tbl>
          </a:graphicData>
        </a:graphic>
      </p:graphicFrame>
      <p:sp>
        <p:nvSpPr>
          <p:cNvPr id="5" name="Rectangle 1"/>
          <p:cNvSpPr>
            <a:spLocks noChangeArrowheads="1"/>
          </p:cNvSpPr>
          <p:nvPr/>
        </p:nvSpPr>
        <p:spPr bwMode="auto">
          <a:xfrm>
            <a:off x="827584" y="2060848"/>
            <a:ext cx="6984776"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800" b="1" i="0" u="none" strike="noStrike" cap="none" normalizeH="0" baseline="0" dirty="0" smtClean="0">
                <a:ln>
                  <a:noFill/>
                </a:ln>
                <a:solidFill>
                  <a:schemeClr val="tx1"/>
                </a:solidFill>
                <a:effectLst/>
                <a:latin typeface="Arial" pitchFamily="34" charset="0"/>
                <a:cs typeface="Arial" pitchFamily="34" charset="0"/>
              </a:rPr>
              <a:t>Gider Kaydedilmeme Hali</a:t>
            </a:r>
            <a:br>
              <a:rPr kumimoji="0" lang="tr-TR" altLang="tr-TR" sz="1800" b="1" i="0" u="none" strike="noStrike" cap="none" normalizeH="0" baseline="0" dirty="0" smtClean="0">
                <a:ln>
                  <a:noFill/>
                </a:ln>
                <a:solidFill>
                  <a:schemeClr val="tx1"/>
                </a:solidFill>
                <a:effectLst/>
                <a:latin typeface="Arial" pitchFamily="34" charset="0"/>
                <a:cs typeface="Arial" pitchFamily="34" charset="0"/>
              </a:rPr>
            </a:br>
            <a:r>
              <a:rPr kumimoji="0" lang="tr-TR" altLang="tr-TR" sz="1800" b="1" i="0" u="none" strike="noStrike" cap="none" normalizeH="0" baseline="0" dirty="0" smtClean="0">
                <a:ln>
                  <a:noFill/>
                </a:ln>
                <a:solidFill>
                  <a:schemeClr val="tx1"/>
                </a:solidFill>
                <a:effectLst/>
                <a:latin typeface="Arial" pitchFamily="34" charset="0"/>
                <a:cs typeface="Arial" pitchFamily="34" charset="0"/>
              </a:rPr>
              <a:t>Madde 14</a:t>
            </a:r>
            <a:endParaRPr kumimoji="0" lang="tr-TR" alt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004859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282154"/>
          </a:xfrm>
        </p:spPr>
        <p:txBody>
          <a:bodyPr>
            <a:normAutofit fontScale="90000"/>
          </a:bodyPr>
          <a:lstStyle/>
          <a:p>
            <a:pPr algn="l"/>
            <a:r>
              <a:rPr lang="tr-TR" sz="2000" dirty="0">
                <a:solidFill>
                  <a:srgbClr val="FF0000"/>
                </a:solidFill>
              </a:rPr>
              <a:t>Soru- </a:t>
            </a:r>
            <a:r>
              <a:rPr lang="tr-TR" sz="2000" dirty="0" smtClean="0">
                <a:solidFill>
                  <a:srgbClr val="FF0000"/>
                </a:solidFill>
              </a:rPr>
              <a:t>20)</a:t>
            </a:r>
            <a:r>
              <a:rPr lang="tr-TR" sz="2000" dirty="0">
                <a:solidFill>
                  <a:srgbClr val="FF0000"/>
                </a:solidFill>
              </a:rPr>
              <a:t/>
            </a:r>
            <a:br>
              <a:rPr lang="tr-TR" sz="2000" dirty="0">
                <a:solidFill>
                  <a:srgbClr val="FF0000"/>
                </a:solidFill>
              </a:rPr>
            </a:br>
            <a:r>
              <a:rPr lang="tr-TR" sz="2000" dirty="0">
                <a:solidFill>
                  <a:srgbClr val="0070C0"/>
                </a:solidFill>
              </a:rPr>
              <a:t>Hizmet faturası kestik kayıtlarımıza aldık beyannamede ve </a:t>
            </a:r>
            <a:r>
              <a:rPr lang="tr-TR" sz="2000" dirty="0" err="1">
                <a:solidFill>
                  <a:srgbClr val="0070C0"/>
                </a:solidFill>
              </a:rPr>
              <a:t>bs</a:t>
            </a:r>
            <a:r>
              <a:rPr lang="tr-TR" sz="2000" dirty="0">
                <a:solidFill>
                  <a:srgbClr val="0070C0"/>
                </a:solidFill>
              </a:rPr>
              <a:t> de beyan ettik. Karşı taraf beyan etmemiş fatura bize 3 ay sonra iptal için geri geldi. Fatura tutarı 10.000,00 </a:t>
            </a:r>
            <a:r>
              <a:rPr lang="tr-TR" sz="2000" dirty="0" err="1">
                <a:solidFill>
                  <a:srgbClr val="0070C0"/>
                </a:solidFill>
              </a:rPr>
              <a:t>tl</a:t>
            </a:r>
            <a:r>
              <a:rPr lang="tr-TR" sz="2000" dirty="0">
                <a:solidFill>
                  <a:srgbClr val="0070C0"/>
                </a:solidFill>
              </a:rPr>
              <a:t>. parası gelmeyecek olan bu fatura için ne yapılabilir. Cari hesabı nasıl kapatabiliriz?</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a:bodyPr>
          <a:lstStyle/>
          <a:p>
            <a:pPr marL="0" indent="0">
              <a:buNone/>
            </a:pPr>
            <a:endParaRPr lang="tr-TR" sz="2000" dirty="0"/>
          </a:p>
        </p:txBody>
      </p:sp>
    </p:spTree>
    <p:extLst>
      <p:ext uri="{BB962C8B-B14F-4D97-AF65-F5344CB8AC3E}">
        <p14:creationId xmlns:p14="http://schemas.microsoft.com/office/powerpoint/2010/main" val="3094107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sz="2000" dirty="0" smtClean="0">
                <a:solidFill>
                  <a:srgbClr val="FF0000"/>
                </a:solidFill>
              </a:rPr>
              <a:t>Soru- 2)</a:t>
            </a:r>
            <a:r>
              <a:rPr lang="tr-TR" sz="2000" dirty="0"/>
              <a:t/>
            </a:r>
            <a:br>
              <a:rPr lang="tr-TR" sz="2000" dirty="0"/>
            </a:br>
            <a:r>
              <a:rPr lang="tr-TR" sz="2000" dirty="0">
                <a:solidFill>
                  <a:srgbClr val="0070C0"/>
                </a:solidFill>
              </a:rPr>
              <a:t>Matrah </a:t>
            </a:r>
            <a:r>
              <a:rPr lang="tr-TR" sz="2000" dirty="0" err="1">
                <a:solidFill>
                  <a:srgbClr val="0070C0"/>
                </a:solidFill>
              </a:rPr>
              <a:t>Arttırımı</a:t>
            </a:r>
            <a:r>
              <a:rPr lang="tr-TR" sz="2000" dirty="0">
                <a:solidFill>
                  <a:srgbClr val="0070C0"/>
                </a:solidFill>
              </a:rPr>
              <a:t> </a:t>
            </a:r>
            <a:r>
              <a:rPr lang="tr-TR" sz="2000" dirty="0" smtClean="0">
                <a:solidFill>
                  <a:srgbClr val="0070C0"/>
                </a:solidFill>
              </a:rPr>
              <a:t>ile ilgili Özellik arz eden Durumlar nelerdir?</a:t>
            </a:r>
            <a:r>
              <a:rPr lang="tr-TR" sz="2000" dirty="0">
                <a:solidFill>
                  <a:srgbClr val="0070C0"/>
                </a:solidFill>
              </a:rPr>
              <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a:bodyPr>
          <a:lstStyle/>
          <a:p>
            <a:r>
              <a:rPr lang="tr-TR" sz="2000" dirty="0"/>
              <a:t>Cevap: Artırımda bulunulan yıllar için vergi incelemesi ve tarhiyat yapılamaz.</a:t>
            </a:r>
          </a:p>
          <a:p>
            <a:r>
              <a:rPr lang="tr-TR" sz="2000" dirty="0"/>
              <a:t> </a:t>
            </a:r>
          </a:p>
          <a:p>
            <a:r>
              <a:rPr lang="tr-TR" sz="2000" u="sng" dirty="0"/>
              <a:t>Gelir ve kurumlar vergisi mükelleflerinin matrah artırımında bulundukları yıllara ait zararların %50’si, 2016 ve izleyen yıllar kârlarından mahsup edilmez</a:t>
            </a:r>
            <a:r>
              <a:rPr lang="tr-TR" sz="2000" u="sng" dirty="0" smtClean="0"/>
              <a:t>.  </a:t>
            </a:r>
            <a:r>
              <a:rPr lang="tr-TR" sz="2000" dirty="0" smtClean="0"/>
              <a:t>***</a:t>
            </a:r>
            <a:endParaRPr lang="tr-TR" sz="2000" dirty="0"/>
          </a:p>
          <a:p>
            <a:r>
              <a:rPr lang="tr-TR" sz="2000" dirty="0"/>
              <a:t> </a:t>
            </a:r>
          </a:p>
          <a:p>
            <a:r>
              <a:rPr lang="tr-TR" sz="2000" dirty="0"/>
              <a:t>Artırımda bulunulan vergi türü için ilgili yıllarda vergi incelemesinin yapılmaması bu dönemlere ait defter ve belgelerin muhafaza ve ibraz yükümlülüğünü kaldırmaz.</a:t>
            </a:r>
          </a:p>
          <a:p>
            <a:endParaRPr lang="tr-TR" sz="2000" dirty="0"/>
          </a:p>
        </p:txBody>
      </p:sp>
    </p:spTree>
    <p:extLst>
      <p:ext uri="{BB962C8B-B14F-4D97-AF65-F5344CB8AC3E}">
        <p14:creationId xmlns:p14="http://schemas.microsoft.com/office/powerpoint/2010/main" val="24555957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282154"/>
          </a:xfrm>
        </p:spPr>
        <p:txBody>
          <a:bodyPr>
            <a:normAutofit fontScale="90000"/>
          </a:bodyPr>
          <a:lstStyle/>
          <a:p>
            <a:pPr algn="l"/>
            <a:r>
              <a:rPr lang="tr-TR" sz="2000" dirty="0">
                <a:solidFill>
                  <a:srgbClr val="FF0000"/>
                </a:solidFill>
              </a:rPr>
              <a:t>Soru- </a:t>
            </a:r>
            <a:r>
              <a:rPr lang="tr-TR" sz="2000" dirty="0" smtClean="0">
                <a:solidFill>
                  <a:srgbClr val="FF0000"/>
                </a:solidFill>
              </a:rPr>
              <a:t>20)</a:t>
            </a:r>
            <a:r>
              <a:rPr lang="tr-TR" sz="2000" dirty="0">
                <a:solidFill>
                  <a:srgbClr val="FF0000"/>
                </a:solidFill>
              </a:rPr>
              <a:t/>
            </a:r>
            <a:br>
              <a:rPr lang="tr-TR" sz="2000" dirty="0">
                <a:solidFill>
                  <a:srgbClr val="FF0000"/>
                </a:solidFill>
              </a:rPr>
            </a:br>
            <a:r>
              <a:rPr lang="tr-TR" sz="2000" dirty="0">
                <a:solidFill>
                  <a:srgbClr val="0070C0"/>
                </a:solidFill>
              </a:rPr>
              <a:t>Hizmet faturası kestik kayıtlarımıza aldık beyannamede ve </a:t>
            </a:r>
            <a:r>
              <a:rPr lang="tr-TR" sz="2000" dirty="0" err="1">
                <a:solidFill>
                  <a:srgbClr val="0070C0"/>
                </a:solidFill>
              </a:rPr>
              <a:t>bs</a:t>
            </a:r>
            <a:r>
              <a:rPr lang="tr-TR" sz="2000" dirty="0">
                <a:solidFill>
                  <a:srgbClr val="0070C0"/>
                </a:solidFill>
              </a:rPr>
              <a:t> de beyan ettik. Karşı taraf beyan etmemiş fatura bize 3 ay sonra iptal için geri geldi. Fatura tutarı 10.000,00 </a:t>
            </a:r>
            <a:r>
              <a:rPr lang="tr-TR" sz="2000" dirty="0" err="1">
                <a:solidFill>
                  <a:srgbClr val="0070C0"/>
                </a:solidFill>
              </a:rPr>
              <a:t>tl</a:t>
            </a:r>
            <a:r>
              <a:rPr lang="tr-TR" sz="2000" dirty="0">
                <a:solidFill>
                  <a:srgbClr val="0070C0"/>
                </a:solidFill>
              </a:rPr>
              <a:t>. parası gelmeyecek olan bu fatura için ne yapılabilir. Cari hesabı nasıl kapatabiliriz?</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lnSpcReduction="10000"/>
          </a:bodyPr>
          <a:lstStyle/>
          <a:p>
            <a:r>
              <a:rPr lang="tr-TR" sz="2000" dirty="0" smtClean="0"/>
              <a:t>Bu konuda Mevzuatta bir şeye rastlayamadım.</a:t>
            </a:r>
          </a:p>
          <a:p>
            <a:r>
              <a:rPr lang="tr-TR" sz="2000" dirty="0" smtClean="0"/>
              <a:t>Ancak 2 yol var;</a:t>
            </a:r>
          </a:p>
          <a:p>
            <a:r>
              <a:rPr lang="tr-TR" sz="2000" dirty="0" smtClean="0"/>
              <a:t>1-) Geriye dönük KDV beyannamesinde Matrah Azaltıcı düzeltme yaparak incelenmeyi göze almak ve BS formu düzeltmesiyle kesilecek cezayı beklemek.</a:t>
            </a:r>
          </a:p>
          <a:p>
            <a:endParaRPr lang="tr-TR" sz="2000" dirty="0"/>
          </a:p>
          <a:p>
            <a:r>
              <a:rPr lang="tr-TR" sz="2000" dirty="0" smtClean="0"/>
              <a:t>2-) Faturanın aslının geri gelmesi ve diğer nüshalarının da eksiksiz olması kaydı ile  aynen bir iade faturası gibi işlem yapmak. KDV’nin </a:t>
            </a:r>
            <a:r>
              <a:rPr lang="tr-TR" sz="2000" u="sng" dirty="0" smtClean="0"/>
              <a:t>beyannamenin İade Edilen, İşlemi Gerçekleşmeye, İşleminden vazgeçilen işlem ve Hizmetler nedeniyle İndirim konusu yapılan KDV satırına yazılarak indirilmesi ve  bedelinde 610 Hesaba kaydedilmesi mümkündür.</a:t>
            </a:r>
          </a:p>
          <a:p>
            <a:r>
              <a:rPr lang="tr-TR" sz="2000" dirty="0" smtClean="0"/>
              <a:t>Cari hesap bu kayıt sonrası kapanır.</a:t>
            </a:r>
          </a:p>
          <a:p>
            <a:r>
              <a:rPr lang="tr-TR" sz="2000" dirty="0" smtClean="0"/>
              <a:t>Bu durumda BA formunda ayrıca beyan etmeye gerek yoktur. (Çünkü karşı tarafın bir faturası yoktur.)</a:t>
            </a:r>
            <a:endParaRPr lang="tr-TR" sz="2000" dirty="0"/>
          </a:p>
        </p:txBody>
      </p:sp>
    </p:spTree>
    <p:extLst>
      <p:ext uri="{BB962C8B-B14F-4D97-AF65-F5344CB8AC3E}">
        <p14:creationId xmlns:p14="http://schemas.microsoft.com/office/powerpoint/2010/main" val="29907898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sz="2000" dirty="0">
                <a:solidFill>
                  <a:srgbClr val="FF0000"/>
                </a:solidFill>
              </a:rPr>
              <a:t>Soru- </a:t>
            </a:r>
            <a:r>
              <a:rPr lang="tr-TR" sz="2000" dirty="0" smtClean="0">
                <a:solidFill>
                  <a:srgbClr val="FF0000"/>
                </a:solidFill>
              </a:rPr>
              <a:t>21)</a:t>
            </a:r>
            <a:r>
              <a:rPr lang="tr-TR" sz="2000" dirty="0">
                <a:solidFill>
                  <a:srgbClr val="FF0000"/>
                </a:solidFill>
              </a:rPr>
              <a:t/>
            </a:r>
            <a:br>
              <a:rPr lang="tr-TR" sz="2000" dirty="0">
                <a:solidFill>
                  <a:srgbClr val="FF0000"/>
                </a:solidFill>
              </a:rPr>
            </a:br>
            <a:r>
              <a:rPr lang="tr-TR" sz="2000" dirty="0">
                <a:solidFill>
                  <a:srgbClr val="0070C0"/>
                </a:solidFill>
              </a:rPr>
              <a:t>Faturası kesilmeyen mallar aktife alınır mı ?</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1196752"/>
            <a:ext cx="8229600" cy="5400600"/>
          </a:xfrm>
        </p:spPr>
        <p:txBody>
          <a:bodyPr>
            <a:normAutofit fontScale="70000" lnSpcReduction="20000"/>
          </a:bodyPr>
          <a:lstStyle/>
          <a:p>
            <a:r>
              <a:rPr lang="tr-TR" sz="2000" dirty="0"/>
              <a:t>3065 sayılı Katma Değer Vergisi (KDV) Kanununun; 10 uncu maddesinin (a) bendine göre, vergiyi doğuran olay, mal teslimi ve hizmet ifası hallerinde, malın teslimi veya hizmetin yapılması ile (b) bendine göre, malın tesliminden veya hizmetin yapılmasından önce fatura veya benzeri belgelerin düzenlenmesi, (c) bendine göre de kısım </a:t>
            </a:r>
            <a:r>
              <a:rPr lang="tr-TR" sz="2000" dirty="0" err="1"/>
              <a:t>kısım</a:t>
            </a:r>
            <a:r>
              <a:rPr lang="tr-TR" sz="2000" dirty="0"/>
              <a:t> mal teslimi veya hizmet yapılması </a:t>
            </a:r>
            <a:r>
              <a:rPr lang="tr-TR" sz="2000" dirty="0" err="1"/>
              <a:t>mutad</a:t>
            </a:r>
            <a:r>
              <a:rPr lang="tr-TR" sz="2000" dirty="0"/>
              <a:t> olan veya bu hususlarda mutabık kalınan hallerde, her bir kısmın teslimi veya bir kısım hizmetin yapılması sırasında meydana gelmekte olduğu,</a:t>
            </a:r>
          </a:p>
          <a:p>
            <a:r>
              <a:rPr lang="tr-TR" sz="2000" dirty="0"/>
              <a:t>            29/1-a maddesinde ise, mükelleflerin yaptıkları vergiye tabi işlemler üzerinden hesaplanan KDV den bu kanunda aksine hüküm olmadıkça faaliyetlerine ilişkin olarak kendilerine yapılan teslim ve hizmetler dolayısıyla hesaplanarak düzenlenen fatura ve benzeri vesikalarda gösterilen KDV'yi indirebileceği, 29/3 üncü maddesinde ise indirim hakkının, vergiyi doğuran olayın vuku bulduğu takvim yılı aşılmamak şartıyla ilgili vesikaların kanuni defterlere kaydedildiği vergilendirme döneminde kullanılacağı,</a:t>
            </a:r>
          </a:p>
          <a:p>
            <a:r>
              <a:rPr lang="tr-TR" sz="2000" dirty="0"/>
              <a:t>            34 üncü maddesinin 1 inci fıkrasında ise; yurt içinden sağlanan veya ithal olunan mal ve hizmetlere ait KDV'yi alış faturası veya benzeri vesikalar ve gümrük makbuzu üzerinden ayrıca gösterilmek ve bu vesikalar kanuni defterlere kaydedilmek şartıyla indirilebileceği,</a:t>
            </a:r>
          </a:p>
          <a:p>
            <a:r>
              <a:rPr lang="tr-TR" sz="2000" dirty="0"/>
              <a:t>            hüküm altına alınmıştır.</a:t>
            </a:r>
          </a:p>
          <a:p>
            <a:r>
              <a:rPr lang="tr-TR" sz="2000" dirty="0"/>
              <a:t>            Yine, 213 sayılı Vergi Usul Kanununun 3/B maddesinde "</a:t>
            </a:r>
            <a:r>
              <a:rPr lang="tr-TR" sz="2000" u="sng" dirty="0"/>
              <a:t>İspat: Vergilendirmede vergiyi doğuran olay ve bu olaya, ilişkin muamelelerin gerçek mahiyeti esastır..</a:t>
            </a:r>
            <a:r>
              <a:rPr lang="tr-TR" sz="2000" dirty="0"/>
              <a:t>." hükmü yer almaktadır.</a:t>
            </a:r>
          </a:p>
          <a:p>
            <a:r>
              <a:rPr lang="tr-TR" sz="2000" dirty="0"/>
              <a:t>            Mezkur Kanunun 227 </a:t>
            </a:r>
            <a:r>
              <a:rPr lang="tr-TR" sz="2000" dirty="0" err="1"/>
              <a:t>nci</a:t>
            </a:r>
            <a:r>
              <a:rPr lang="tr-TR" sz="2000" dirty="0"/>
              <a:t> maddesinin birinci fıkrasında; bu Kanuna göre tutulan ve üçüncü şahıslarla olan münasebet ve muamelelere ait olan kayıtların tevsikinin mecburi olduğu hükme bağlanmıştır.</a:t>
            </a:r>
          </a:p>
          <a:p>
            <a:r>
              <a:rPr lang="tr-TR" sz="2000" dirty="0"/>
              <a:t>           </a:t>
            </a:r>
            <a:r>
              <a:rPr lang="tr-TR" sz="2000" u="sng" dirty="0"/>
              <a:t> Buna göre, satın alınan malların defter kayıtlarına intikal ettirilerek gider veya maliyet unsuru olarak dikkate alınabilmesi Vergi Usul Kanununun 229 ve müteakip maddelerinde yer alan belgelerden herhangi biri ile tevsik edilmesi suretiyle mümkün bulunmaktadır.</a:t>
            </a:r>
          </a:p>
          <a:p>
            <a:r>
              <a:rPr lang="tr-TR" sz="2000" dirty="0"/>
              <a:t>            Satın alınan makinalara ilişkin faturanın satıcı firmadan alınamaması durumunda, söz konusu malları kaydedebilmek için, </a:t>
            </a:r>
            <a:r>
              <a:rPr lang="tr-TR" sz="2000" b="1" u="sng" dirty="0"/>
              <a:t>satıcı firma hakkında yapılacak bir</a:t>
            </a:r>
            <a:r>
              <a:rPr lang="tr-TR" sz="2000" dirty="0"/>
              <a:t> </a:t>
            </a:r>
            <a:r>
              <a:rPr lang="tr-TR" sz="2000" b="1" u="sng" dirty="0"/>
              <a:t>vergi incelemesi sonucunda işlemin gerçekliğinin ortaya konulması gerekiyor</a:t>
            </a:r>
            <a:r>
              <a:rPr lang="tr-TR" sz="2000" dirty="0"/>
              <a:t>.</a:t>
            </a:r>
          </a:p>
          <a:p>
            <a:endParaRPr lang="tr-TR" sz="2000" dirty="0"/>
          </a:p>
        </p:txBody>
      </p:sp>
    </p:spTree>
    <p:extLst>
      <p:ext uri="{BB962C8B-B14F-4D97-AF65-F5344CB8AC3E}">
        <p14:creationId xmlns:p14="http://schemas.microsoft.com/office/powerpoint/2010/main" val="27541304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714202"/>
          </a:xfrm>
        </p:spPr>
        <p:txBody>
          <a:bodyPr>
            <a:normAutofit fontScale="90000"/>
          </a:bodyPr>
          <a:lstStyle/>
          <a:p>
            <a:pPr algn="l"/>
            <a:r>
              <a:rPr lang="tr-TR" sz="2000" dirty="0">
                <a:solidFill>
                  <a:srgbClr val="FF0000"/>
                </a:solidFill>
              </a:rPr>
              <a:t>Soru- </a:t>
            </a:r>
            <a:r>
              <a:rPr lang="tr-TR" sz="2000" dirty="0" smtClean="0">
                <a:solidFill>
                  <a:srgbClr val="FF0000"/>
                </a:solidFill>
              </a:rPr>
              <a:t>22)</a:t>
            </a:r>
            <a:r>
              <a:rPr lang="tr-TR" sz="2000" dirty="0">
                <a:solidFill>
                  <a:srgbClr val="FF0000"/>
                </a:solidFill>
              </a:rPr>
              <a:t/>
            </a:r>
            <a:br>
              <a:rPr lang="tr-TR" sz="2000" dirty="0">
                <a:solidFill>
                  <a:srgbClr val="FF0000"/>
                </a:solidFill>
              </a:rPr>
            </a:br>
            <a:r>
              <a:rPr lang="tr-TR" sz="2000" dirty="0">
                <a:solidFill>
                  <a:srgbClr val="0070C0"/>
                </a:solidFill>
              </a:rPr>
              <a:t>Süresinde ayrılmayan amortismanlar için (örneğin 2015) sonraki dönem de (2016) kayıt yapıp demirbaşı net değeriyle görebilmek için amortismanı kanunen kabul edilmeyen  giderlere mi atmak lazım ?  Yoksa hiçbir kayıt yapmayıp demirbaş hesabındaki tüm rakam satış anında maliyet mi olmalı ?</a:t>
            </a:r>
            <a:br>
              <a:rPr lang="tr-TR" sz="2000" dirty="0">
                <a:solidFill>
                  <a:srgbClr val="0070C0"/>
                </a:solidFill>
              </a:rPr>
            </a:br>
            <a:endParaRPr lang="tr-TR" sz="2000" dirty="0">
              <a:solidFill>
                <a:srgbClr val="0070C0"/>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188631283"/>
              </p:ext>
            </p:extLst>
          </p:nvPr>
        </p:nvGraphicFramePr>
        <p:xfrm>
          <a:off x="395536" y="1772816"/>
          <a:ext cx="8229600" cy="4536504"/>
        </p:xfrm>
        <a:graphic>
          <a:graphicData uri="http://schemas.openxmlformats.org/drawingml/2006/table">
            <a:tbl>
              <a:tblPr/>
              <a:tblGrid>
                <a:gridCol w="8229600"/>
              </a:tblGrid>
              <a:tr h="4536504">
                <a:tc>
                  <a:txBody>
                    <a:bodyPr/>
                    <a:lstStyle/>
                    <a:p>
                      <a:pPr algn="l"/>
                      <a:endParaRPr lang="tr-TR" sz="1600" dirty="0">
                        <a:effectLst/>
                      </a:endParaRPr>
                    </a:p>
                  </a:txBody>
                  <a:tcPr marL="100463" marR="100463" marT="100463" marB="100463"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8885872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714202"/>
          </a:xfrm>
        </p:spPr>
        <p:txBody>
          <a:bodyPr>
            <a:normAutofit fontScale="90000"/>
          </a:bodyPr>
          <a:lstStyle/>
          <a:p>
            <a:pPr algn="l"/>
            <a:r>
              <a:rPr lang="tr-TR" sz="2000" dirty="0">
                <a:solidFill>
                  <a:srgbClr val="FF0000"/>
                </a:solidFill>
              </a:rPr>
              <a:t>Soru- </a:t>
            </a:r>
            <a:r>
              <a:rPr lang="tr-TR" sz="2000" dirty="0" smtClean="0">
                <a:solidFill>
                  <a:srgbClr val="FF0000"/>
                </a:solidFill>
              </a:rPr>
              <a:t>22)</a:t>
            </a:r>
            <a:r>
              <a:rPr lang="tr-TR" sz="2000" dirty="0">
                <a:solidFill>
                  <a:srgbClr val="FF0000"/>
                </a:solidFill>
              </a:rPr>
              <a:t/>
            </a:r>
            <a:br>
              <a:rPr lang="tr-TR" sz="2000" dirty="0">
                <a:solidFill>
                  <a:srgbClr val="FF0000"/>
                </a:solidFill>
              </a:rPr>
            </a:br>
            <a:r>
              <a:rPr lang="tr-TR" sz="2000" dirty="0">
                <a:solidFill>
                  <a:srgbClr val="0070C0"/>
                </a:solidFill>
              </a:rPr>
              <a:t>Süresinde ayrılmayan amortismanlar için (örneğin 2015) sonraki dönem de (2016) kayıt yapıp demirbaşı net değeriyle görebilmek için amortismanı kanunen kabul edilmeyen  giderlere mi atmak lazım ?  Yoksa hiçbir kayıt yapmayıp demirbaş hesabındaki tüm rakam satış anında maliyet mi olmalı ?</a:t>
            </a:r>
            <a:br>
              <a:rPr lang="tr-TR" sz="2000" dirty="0">
                <a:solidFill>
                  <a:srgbClr val="0070C0"/>
                </a:solidFill>
              </a:rPr>
            </a:br>
            <a:endParaRPr lang="tr-TR" sz="2000" dirty="0">
              <a:solidFill>
                <a:srgbClr val="0070C0"/>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890419996"/>
              </p:ext>
            </p:extLst>
          </p:nvPr>
        </p:nvGraphicFramePr>
        <p:xfrm>
          <a:off x="395536" y="1772816"/>
          <a:ext cx="8229600" cy="4590046"/>
        </p:xfrm>
        <a:graphic>
          <a:graphicData uri="http://schemas.openxmlformats.org/drawingml/2006/table">
            <a:tbl>
              <a:tblPr/>
              <a:tblGrid>
                <a:gridCol w="8229600"/>
              </a:tblGrid>
              <a:tr h="4536504">
                <a:tc>
                  <a:txBody>
                    <a:bodyPr/>
                    <a:lstStyle/>
                    <a:p>
                      <a:pPr algn="l"/>
                      <a:r>
                        <a:rPr kumimoji="0" lang="tr-TR" altLang="tr-TR" sz="1600" b="1" i="0" u="none" strike="noStrike" cap="none" normalizeH="0" baseline="0" dirty="0" smtClean="0">
                          <a:ln>
                            <a:noFill/>
                          </a:ln>
                          <a:solidFill>
                            <a:srgbClr val="494949"/>
                          </a:solidFill>
                          <a:effectLst/>
                          <a:latin typeface="Open Sans"/>
                          <a:cs typeface="Arial" pitchFamily="34" charset="0"/>
                        </a:rPr>
                        <a:t>VUK -  </a:t>
                      </a:r>
                      <a:r>
                        <a:rPr lang="tr-TR" altLang="tr-TR" sz="1600" b="1" dirty="0" smtClean="0">
                          <a:solidFill>
                            <a:srgbClr val="494949"/>
                          </a:solidFill>
                          <a:latin typeface="Open Sans"/>
                          <a:cs typeface="Arial" pitchFamily="34" charset="0"/>
                        </a:rPr>
                        <a:t>Madde 320</a:t>
                      </a:r>
                      <a:r>
                        <a:rPr lang="tr-TR" altLang="tr-TR" sz="1600" dirty="0" smtClean="0">
                          <a:latin typeface="Arial" pitchFamily="34" charset="0"/>
                          <a:cs typeface="Arial" pitchFamily="34" charset="0"/>
                        </a:rPr>
                        <a:t/>
                      </a:r>
                      <a:br>
                        <a:rPr lang="tr-TR" altLang="tr-TR" sz="1600" dirty="0" smtClean="0">
                          <a:latin typeface="Arial" pitchFamily="34" charset="0"/>
                          <a:cs typeface="Arial" pitchFamily="34" charset="0"/>
                        </a:rPr>
                      </a:br>
                      <a:r>
                        <a:rPr kumimoji="0" lang="tr-TR" altLang="tr-TR" sz="1600" b="1" i="0" u="none" strike="noStrike" cap="none" normalizeH="0" baseline="0" dirty="0" smtClean="0">
                          <a:ln>
                            <a:noFill/>
                          </a:ln>
                          <a:solidFill>
                            <a:srgbClr val="494949"/>
                          </a:solidFill>
                          <a:effectLst/>
                          <a:latin typeface="Open Sans"/>
                          <a:cs typeface="Arial" pitchFamily="34" charset="0"/>
                        </a:rPr>
                        <a:t>Amortisman Uygulama Süresi </a:t>
                      </a:r>
                      <a:br>
                        <a:rPr kumimoji="0" lang="tr-TR" altLang="tr-TR" sz="1600" b="1" i="0" u="none" strike="noStrike" cap="none" normalizeH="0" baseline="0" dirty="0" smtClean="0">
                          <a:ln>
                            <a:noFill/>
                          </a:ln>
                          <a:solidFill>
                            <a:srgbClr val="494949"/>
                          </a:solidFill>
                          <a:effectLst/>
                          <a:latin typeface="Open Sans"/>
                          <a:cs typeface="Arial" pitchFamily="34" charset="0"/>
                        </a:rPr>
                      </a:br>
                      <a:r>
                        <a:rPr lang="tr-TR" sz="1600" dirty="0" smtClean="0">
                          <a:effectLst/>
                        </a:rPr>
                        <a:t>Amortisman </a:t>
                      </a:r>
                      <a:r>
                        <a:rPr lang="tr-TR" sz="1600" dirty="0">
                          <a:effectLst/>
                        </a:rPr>
                        <a:t>süresi, kıymetlerin aktife girdiği yıldan başlar. Bu sürenin yıl olarak hesaplanması için (1) rakamı mükellefçe uygulanan nispete bölünür.</a:t>
                      </a:r>
                      <a:br>
                        <a:rPr lang="tr-TR" sz="1600" dirty="0">
                          <a:effectLst/>
                        </a:rPr>
                      </a:br>
                      <a:r>
                        <a:rPr lang="tr-TR" sz="1600" b="1" dirty="0">
                          <a:effectLst/>
                        </a:rPr>
                        <a:t>(4108 sayılı Kanunun 6'ncı maddesiyle değişen fıkra)</a:t>
                      </a:r>
                      <a:r>
                        <a:rPr lang="tr-TR" sz="1600" dirty="0">
                          <a:effectLst/>
                        </a:rPr>
                        <a:t> Faaliyetleri kısmen veya tamamen binek otomobillerinin kiralanması veya çeşitli şekillerde işletilmesi olanların bu amaçla kullandıkları binek otomobilleri hariç olmak üzere, işletmelere ait binek otomobillerinin aktife girdiği hesap dönemi için ay kesri tam ay sayılmak suretiyle kalan ay süresi kadar amortisman ayrılır. Amortisman ayrılmayan süreye isabet eden bakiye değer, itfa süresinin son yılında tamamen yok edilir.</a:t>
                      </a:r>
                      <a:r>
                        <a:rPr lang="tr-TR" sz="1600" b="1" dirty="0">
                          <a:effectLst/>
                        </a:rPr>
                        <a:t>(*) </a:t>
                      </a:r>
                      <a:r>
                        <a:rPr lang="tr-TR" sz="1600" dirty="0">
                          <a:effectLst/>
                        </a:rPr>
                        <a:t/>
                      </a:r>
                      <a:br>
                        <a:rPr lang="tr-TR" sz="1600" dirty="0">
                          <a:effectLst/>
                        </a:rPr>
                      </a:br>
                      <a:endParaRPr lang="tr-TR" sz="1600" dirty="0">
                        <a:effectLst/>
                      </a:endParaRPr>
                    </a:p>
                    <a:p>
                      <a:pPr algn="l"/>
                      <a:r>
                        <a:rPr lang="tr-TR" sz="1600" dirty="0">
                          <a:effectLst/>
                        </a:rPr>
                        <a:t>Her yılın amortismanı ancak o yıla ait değerlemede nazara alınabilir.</a:t>
                      </a:r>
                      <a:br>
                        <a:rPr lang="tr-TR" sz="1600" dirty="0">
                          <a:effectLst/>
                        </a:rPr>
                      </a:br>
                      <a:endParaRPr lang="tr-TR" sz="1600" dirty="0">
                        <a:effectLst/>
                      </a:endParaRPr>
                    </a:p>
                    <a:p>
                      <a:pPr algn="l"/>
                      <a:r>
                        <a:rPr lang="tr-TR" sz="1600" u="sng" dirty="0">
                          <a:effectLst/>
                        </a:rPr>
                        <a:t>Amortismanın herhangi bir yıl yapılmamasından veya ilk uygulanan nispetten düşük bir hadle yapılmasından dolayı amortisman süresi uzatılamaz</a:t>
                      </a:r>
                      <a:r>
                        <a:rPr lang="tr-TR" sz="1600" u="sng" dirty="0" smtClean="0">
                          <a:effectLst/>
                        </a:rPr>
                        <a:t>.</a:t>
                      </a:r>
                    </a:p>
                    <a:p>
                      <a:pPr algn="l"/>
                      <a:endParaRPr lang="tr-TR" sz="1600" dirty="0" smtClean="0">
                        <a:effectLst/>
                      </a:endParaRPr>
                    </a:p>
                    <a:p>
                      <a:pPr algn="l"/>
                      <a:r>
                        <a:rPr lang="tr-TR" sz="1600" dirty="0" smtClean="0">
                          <a:effectLst/>
                        </a:rPr>
                        <a:t>(Kayıt Yapılıp K.K.E.G Hesabına yazmaya gerek yok. Ayrılmayan Amortisman satışta</a:t>
                      </a:r>
                      <a:r>
                        <a:rPr lang="tr-TR" sz="1600" baseline="0" dirty="0" smtClean="0">
                          <a:effectLst/>
                        </a:rPr>
                        <a:t> maliyeti düşürmez.)</a:t>
                      </a:r>
                      <a:endParaRPr lang="tr-TR" sz="1600" dirty="0">
                        <a:effectLst/>
                      </a:endParaRPr>
                    </a:p>
                  </a:txBody>
                  <a:tcPr marL="100463" marR="100463" marT="100463" marB="100463"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7284012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a:solidFill>
                  <a:srgbClr val="FF0000"/>
                </a:solidFill>
              </a:rPr>
              <a:t>Soru- </a:t>
            </a:r>
            <a:r>
              <a:rPr lang="tr-TR" sz="2000" dirty="0" smtClean="0">
                <a:solidFill>
                  <a:srgbClr val="FF0000"/>
                </a:solidFill>
              </a:rPr>
              <a:t>23)</a:t>
            </a:r>
            <a:r>
              <a:rPr lang="tr-TR" sz="2000" dirty="0">
                <a:solidFill>
                  <a:srgbClr val="FF0000"/>
                </a:solidFill>
              </a:rPr>
              <a:t/>
            </a:r>
            <a:br>
              <a:rPr lang="tr-TR" sz="2000" dirty="0">
                <a:solidFill>
                  <a:srgbClr val="FF0000"/>
                </a:solidFill>
              </a:rPr>
            </a:br>
            <a:r>
              <a:rPr lang="tr-TR" sz="2000" dirty="0">
                <a:solidFill>
                  <a:srgbClr val="0070C0"/>
                </a:solidFill>
              </a:rPr>
              <a:t>Mükellef eşini yanında çalıştırıyor </a:t>
            </a:r>
            <a:r>
              <a:rPr lang="tr-TR" sz="2000" dirty="0" err="1">
                <a:solidFill>
                  <a:srgbClr val="0070C0"/>
                </a:solidFill>
              </a:rPr>
              <a:t>ssk</a:t>
            </a:r>
            <a:r>
              <a:rPr lang="tr-TR" sz="2000" dirty="0">
                <a:solidFill>
                  <a:srgbClr val="0070C0"/>
                </a:solidFill>
              </a:rPr>
              <a:t> primini de ödüyor.  Eşe ödenen ücret yine de gider değil midir?</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1340768"/>
            <a:ext cx="8229600" cy="5328592"/>
          </a:xfrm>
        </p:spPr>
        <p:txBody>
          <a:bodyPr>
            <a:normAutofit fontScale="85000" lnSpcReduction="10000"/>
          </a:bodyPr>
          <a:lstStyle/>
          <a:p>
            <a:r>
              <a:rPr lang="tr-TR" sz="2000" b="1" dirty="0" smtClean="0"/>
              <a:t>193 Sayılı GELİR VERGİSİ KANUNU</a:t>
            </a:r>
          </a:p>
          <a:p>
            <a:r>
              <a:rPr lang="tr-TR" sz="2000" b="1" dirty="0" smtClean="0"/>
              <a:t>Gider </a:t>
            </a:r>
            <a:r>
              <a:rPr lang="tr-TR" sz="2000" b="1" dirty="0"/>
              <a:t>Kabul Edilmeyen Ödemeler</a:t>
            </a:r>
            <a:br>
              <a:rPr lang="tr-TR" sz="2000" b="1" dirty="0"/>
            </a:br>
            <a:r>
              <a:rPr lang="tr-TR" sz="2000" b="1" dirty="0"/>
              <a:t>Madde </a:t>
            </a:r>
            <a:r>
              <a:rPr lang="tr-TR" sz="2000" b="1" dirty="0" smtClean="0"/>
              <a:t>41</a:t>
            </a:r>
          </a:p>
          <a:p>
            <a:r>
              <a:rPr lang="tr-TR" sz="2000" dirty="0"/>
              <a:t>Aşağıda yazılı </a:t>
            </a:r>
            <a:r>
              <a:rPr lang="tr-TR" sz="2000" dirty="0" smtClean="0"/>
              <a:t>ödemeler Ticari Kazancın </a:t>
            </a:r>
            <a:r>
              <a:rPr lang="tr-TR" sz="2000" dirty="0" err="1" smtClean="0"/>
              <a:t>tepitinde</a:t>
            </a:r>
            <a:r>
              <a:rPr lang="tr-TR" sz="2000" dirty="0" smtClean="0"/>
              <a:t> gider </a:t>
            </a:r>
            <a:r>
              <a:rPr lang="tr-TR" sz="2000" dirty="0"/>
              <a:t>olarak indirilmesi kabul olunmaz.</a:t>
            </a:r>
          </a:p>
          <a:p>
            <a:r>
              <a:rPr lang="tr-TR" sz="2000" dirty="0"/>
              <a:t>1. Teşebbüs sahibi ile eşinin ve çocuklarının işletmeden çektikleri paralar veya aynen aldıkları sair değerler (Aynen alınan değerler emsal bedeli ile değerlenerek teşebbüs sahibinin çektiklerine ilave olunur.)</a:t>
            </a:r>
          </a:p>
          <a:p>
            <a:r>
              <a:rPr lang="tr-TR" sz="2000" dirty="0"/>
              <a:t>2. </a:t>
            </a:r>
            <a:r>
              <a:rPr lang="tr-TR" sz="2000" u="sng" dirty="0"/>
              <a:t>Teşebbüs sahibinin kendisine, eşine, küçük çocuklarına işletmeden ödenen aylıklar, ücretler, ikramiyeler, komisyonlar ve tazminatlar;</a:t>
            </a:r>
          </a:p>
          <a:p>
            <a:r>
              <a:rPr lang="tr-TR" sz="2000" dirty="0"/>
              <a:t>6. Her türlü para cezaları ve vergi cezaları ile teşebbüs sahibinin suçlarından doğan tazminatlar (Akitlerde ceza şartı olarak derpiş edilen tazminatlar, cezai mahiyette tazminat sayılmaz</a:t>
            </a:r>
            <a:r>
              <a:rPr lang="tr-TR" sz="2000" dirty="0" smtClean="0"/>
              <a:t>.)</a:t>
            </a:r>
          </a:p>
          <a:p>
            <a:r>
              <a:rPr lang="tr-TR" sz="2000" dirty="0" smtClean="0"/>
              <a:t>7. </a:t>
            </a:r>
            <a:r>
              <a:rPr lang="tr-TR" sz="2000" dirty="0"/>
              <a:t> </a:t>
            </a:r>
            <a:r>
              <a:rPr lang="tr-TR" sz="2000" u="sng" dirty="0"/>
              <a:t>Her türlü alkol ve alkollü içkiler ile tütün ve tütün mamullerine ait ilan ve reklâm giderlerinin % 50'si </a:t>
            </a:r>
            <a:endParaRPr lang="tr-TR" sz="2000" u="sng" dirty="0" smtClean="0"/>
          </a:p>
          <a:p>
            <a:r>
              <a:rPr lang="tr-TR" sz="2000" dirty="0" smtClean="0"/>
              <a:t>8. </a:t>
            </a:r>
            <a:r>
              <a:rPr lang="tr-TR" sz="2000" dirty="0"/>
              <a:t>Kiralama yoluyla edinilen veya işletmede kayıtlı olan </a:t>
            </a:r>
            <a:r>
              <a:rPr lang="tr-TR" sz="2000" u="sng" dirty="0"/>
              <a:t>yat, kotra, tekne, sürat teknesi gibi motorlu deniz, uçak ve helikopter</a:t>
            </a:r>
            <a:r>
              <a:rPr lang="tr-TR" sz="2000" dirty="0"/>
              <a:t> gibi hava taşıtlarından işletmenin esas faaliyet konusu ile ilgili olmayanların giderleri ile amortismanları</a:t>
            </a:r>
            <a:r>
              <a:rPr lang="tr-TR" sz="2000" dirty="0" smtClean="0"/>
              <a:t>;</a:t>
            </a:r>
          </a:p>
          <a:p>
            <a:r>
              <a:rPr lang="tr-TR" sz="2000" b="1" dirty="0" smtClean="0"/>
              <a:t>(SERBEST MESLEK </a:t>
            </a:r>
            <a:r>
              <a:rPr lang="tr-TR" sz="2000" dirty="0" smtClean="0"/>
              <a:t>KAZANÇLARININ BELİRLENDİĞ GV Kanunun  65-66-67-68.inci </a:t>
            </a:r>
            <a:r>
              <a:rPr lang="tr-TR" sz="2000" dirty="0" err="1" smtClean="0"/>
              <a:t>maddlerinde</a:t>
            </a:r>
            <a:r>
              <a:rPr lang="tr-TR" sz="2000" dirty="0" smtClean="0"/>
              <a:t> böyle bir kısıtlama olmadığı için Eş ve Çocuklara ödenen Ücretler Serbest Meslek Kazancının tespitinde Gider olarak Kabul edilebiliyor.</a:t>
            </a:r>
            <a:r>
              <a:rPr lang="tr-TR" sz="2000" b="1" dirty="0" smtClean="0"/>
              <a:t>)</a:t>
            </a:r>
            <a:endParaRPr lang="tr-TR" sz="2000" dirty="0" smtClean="0"/>
          </a:p>
          <a:p>
            <a:endParaRPr lang="tr-TR" sz="2000" dirty="0"/>
          </a:p>
        </p:txBody>
      </p:sp>
    </p:spTree>
    <p:extLst>
      <p:ext uri="{BB962C8B-B14F-4D97-AF65-F5344CB8AC3E}">
        <p14:creationId xmlns:p14="http://schemas.microsoft.com/office/powerpoint/2010/main" val="9346168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1354162"/>
          </a:xfrm>
        </p:spPr>
        <p:txBody>
          <a:bodyPr>
            <a:normAutofit fontScale="90000"/>
          </a:bodyPr>
          <a:lstStyle/>
          <a:p>
            <a:pPr algn="l"/>
            <a:r>
              <a:rPr lang="tr-TR" sz="2000" dirty="0">
                <a:solidFill>
                  <a:srgbClr val="FF0000"/>
                </a:solidFill>
              </a:rPr>
              <a:t>Soru- </a:t>
            </a:r>
            <a:r>
              <a:rPr lang="tr-TR" sz="2000" dirty="0" smtClean="0">
                <a:solidFill>
                  <a:srgbClr val="FF0000"/>
                </a:solidFill>
              </a:rPr>
              <a:t>24)</a:t>
            </a:r>
            <a:r>
              <a:rPr lang="tr-TR" sz="2000" dirty="0">
                <a:solidFill>
                  <a:srgbClr val="FF0000"/>
                </a:solidFill>
              </a:rPr>
              <a:t/>
            </a:r>
            <a:br>
              <a:rPr lang="tr-TR" sz="2000" dirty="0">
                <a:solidFill>
                  <a:srgbClr val="FF0000"/>
                </a:solidFill>
              </a:rPr>
            </a:br>
            <a:r>
              <a:rPr lang="tr-TR" sz="2000" dirty="0">
                <a:solidFill>
                  <a:srgbClr val="0070C0"/>
                </a:solidFill>
              </a:rPr>
              <a:t>Serbest meslek defterinde Tahsil edilmeyen fakat sadece </a:t>
            </a:r>
            <a:r>
              <a:rPr lang="tr-TR" sz="2000" dirty="0" err="1">
                <a:solidFill>
                  <a:srgbClr val="0070C0"/>
                </a:solidFill>
              </a:rPr>
              <a:t>kdv</a:t>
            </a:r>
            <a:r>
              <a:rPr lang="tr-TR" sz="2000" dirty="0">
                <a:solidFill>
                  <a:srgbClr val="0070C0"/>
                </a:solidFill>
              </a:rPr>
              <a:t> beyanı için nasıl bir makbuz düzenlenmeli. Sonrasında ücret tahsil edildiğinde tekrar nasıl bir belge düzeni ve işlem yapılmalı ?</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1772816"/>
            <a:ext cx="8229600" cy="4353347"/>
          </a:xfrm>
        </p:spPr>
        <p:txBody>
          <a:bodyPr>
            <a:normAutofit/>
          </a:bodyPr>
          <a:lstStyle/>
          <a:p>
            <a:endParaRPr lang="tr-TR" sz="2000" dirty="0"/>
          </a:p>
          <a:p>
            <a:r>
              <a:rPr lang="tr-TR" sz="2000" dirty="0" smtClean="0"/>
              <a:t>Maliyenin görüşü Makbuzun sadece KDV kısmına yazılarak Beyannamenin ilave edilecek KDV kısmına yazılması yönünde görüş bildiriyorlar.</a:t>
            </a:r>
          </a:p>
          <a:p>
            <a:endParaRPr lang="tr-TR" sz="2000" dirty="0" smtClean="0"/>
          </a:p>
          <a:p>
            <a:r>
              <a:rPr lang="tr-TR" sz="2000" dirty="0" smtClean="0"/>
              <a:t>Tahsilat Yapıldığında da Normal makbuz kesilip bu sefer Tahsil edilen KDV’nin beyan edilmemesi yönünde , Ancak  o dönemde Makbuzu tam beyan edip İndirilecek diğer KDV alanına daha önce beyan edilen KDV tutarının yazılması daha uygun bence.</a:t>
            </a:r>
          </a:p>
          <a:p>
            <a:r>
              <a:rPr lang="tr-TR" sz="2000" dirty="0" smtClean="0"/>
              <a:t>Ancak bunun meslektaşlar arasında uygulanma şansı nedir?</a:t>
            </a:r>
            <a:endParaRPr lang="tr-TR" sz="2000" dirty="0"/>
          </a:p>
        </p:txBody>
      </p:sp>
    </p:spTree>
    <p:extLst>
      <p:ext uri="{BB962C8B-B14F-4D97-AF65-F5344CB8AC3E}">
        <p14:creationId xmlns:p14="http://schemas.microsoft.com/office/powerpoint/2010/main" val="19550282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210146"/>
          </a:xfrm>
        </p:spPr>
        <p:txBody>
          <a:bodyPr>
            <a:normAutofit fontScale="90000"/>
          </a:bodyPr>
          <a:lstStyle/>
          <a:p>
            <a:pPr algn="l"/>
            <a:r>
              <a:rPr lang="tr-TR" sz="2000" dirty="0">
                <a:solidFill>
                  <a:srgbClr val="FF0000"/>
                </a:solidFill>
              </a:rPr>
              <a:t>Soru- </a:t>
            </a:r>
            <a:r>
              <a:rPr lang="tr-TR" sz="2000" dirty="0" smtClean="0">
                <a:solidFill>
                  <a:srgbClr val="FF0000"/>
                </a:solidFill>
              </a:rPr>
              <a:t>25)</a:t>
            </a:r>
            <a:r>
              <a:rPr lang="tr-TR" sz="2000" dirty="0">
                <a:solidFill>
                  <a:srgbClr val="FF0000"/>
                </a:solidFill>
              </a:rPr>
              <a:t/>
            </a:r>
            <a:br>
              <a:rPr lang="tr-TR" sz="2000" dirty="0">
                <a:solidFill>
                  <a:srgbClr val="FF0000"/>
                </a:solidFill>
              </a:rPr>
            </a:br>
            <a:r>
              <a:rPr lang="tr-TR" sz="2000" dirty="0" smtClean="0">
                <a:solidFill>
                  <a:srgbClr val="0070C0"/>
                </a:solidFill>
              </a:rPr>
              <a:t>Yıllık </a:t>
            </a:r>
            <a:r>
              <a:rPr lang="tr-TR" sz="2000" dirty="0">
                <a:solidFill>
                  <a:srgbClr val="0070C0"/>
                </a:solidFill>
              </a:rPr>
              <a:t>7 bin TL’yi geçen SMMM </a:t>
            </a:r>
            <a:r>
              <a:rPr lang="tr-TR" sz="2000" dirty="0" err="1">
                <a:solidFill>
                  <a:srgbClr val="0070C0"/>
                </a:solidFill>
              </a:rPr>
              <a:t>sözlemelerinde</a:t>
            </a:r>
            <a:r>
              <a:rPr lang="tr-TR" sz="2000" dirty="0">
                <a:solidFill>
                  <a:srgbClr val="0070C0"/>
                </a:solidFill>
              </a:rPr>
              <a:t> aylık ödemelerin bankadan yapılması zorunlumu?</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1196752"/>
            <a:ext cx="8229600" cy="5400600"/>
          </a:xfrm>
        </p:spPr>
        <p:txBody>
          <a:bodyPr>
            <a:normAutofit fontScale="92500" lnSpcReduction="10000"/>
          </a:bodyPr>
          <a:lstStyle/>
          <a:p>
            <a:r>
              <a:rPr lang="tr-TR" sz="2000" b="1" dirty="0"/>
              <a:t>459 SIRA NO'LU VERGİ USUL KANUNU GENEL TEBLİĞİ</a:t>
            </a:r>
          </a:p>
          <a:p>
            <a:r>
              <a:rPr lang="tr-TR" sz="2000" b="1" dirty="0" smtClean="0"/>
              <a:t>4.1.2</a:t>
            </a:r>
            <a:r>
              <a:rPr lang="tr-TR" sz="2000" b="1" dirty="0"/>
              <a:t>. Kısım </a:t>
            </a:r>
            <a:r>
              <a:rPr lang="tr-TR" sz="2000" b="1" dirty="0" err="1"/>
              <a:t>Kısım</a:t>
            </a:r>
            <a:r>
              <a:rPr lang="tr-TR" sz="2000" b="1" dirty="0"/>
              <a:t> Yapılan Tahsilat ve Ödemeler</a:t>
            </a:r>
            <a:endParaRPr lang="tr-TR" sz="2000" dirty="0"/>
          </a:p>
          <a:p>
            <a:r>
              <a:rPr lang="tr-TR" sz="2000" dirty="0"/>
              <a:t>Tahsilat ve ödemeye konu işlem tutarının tevsik zorunluluğu kapsamında bu Tebliğin (4.1.) bölümünde belirlenen haddi aşması halinde, bedelin farklı tarihlerde kısım </a:t>
            </a:r>
            <a:r>
              <a:rPr lang="tr-TR" sz="2000" dirty="0" err="1"/>
              <a:t>kısım</a:t>
            </a:r>
            <a:r>
              <a:rPr lang="tr-TR" sz="2000" dirty="0"/>
              <a:t> ödenmesinde işlemin toplam tutarı dikkate alınacak ve her bir tahsilat ve ödeme, tevsik zorunluluğu kapsamında aracı finansal kurumlar kanalıyla gerçekleştirilecektir.</a:t>
            </a:r>
          </a:p>
          <a:p>
            <a:r>
              <a:rPr lang="tr-TR" sz="2000" b="1" dirty="0"/>
              <a:t>Örnek: </a:t>
            </a:r>
            <a:r>
              <a:rPr lang="tr-TR" sz="2000" dirty="0"/>
              <a:t>Serbest meslek erbabı (C), (D) </a:t>
            </a:r>
            <a:r>
              <a:rPr lang="tr-TR" sz="2000" dirty="0" err="1"/>
              <a:t>A.Ş.’ye</a:t>
            </a:r>
            <a:r>
              <a:rPr lang="tr-TR" sz="2000" dirty="0"/>
              <a:t> bir yıl süreyle vereceği hizmet karşılığında 12.000 TL alacaktır. </a:t>
            </a:r>
            <a:endParaRPr lang="tr-TR" sz="2000" dirty="0" smtClean="0"/>
          </a:p>
          <a:p>
            <a:r>
              <a:rPr lang="tr-TR" sz="2000" u="sng" dirty="0" smtClean="0"/>
              <a:t>Aralarındaki </a:t>
            </a:r>
            <a:r>
              <a:rPr lang="tr-TR" sz="2000" u="sng" dirty="0"/>
              <a:t>anlaşma gereği (D) A.Ş., hizmet bedelini 1.000 TL’lik taksitler halinde ödeyecektir.</a:t>
            </a:r>
            <a:r>
              <a:rPr lang="tr-TR" sz="2000" dirty="0"/>
              <a:t> </a:t>
            </a:r>
            <a:endParaRPr lang="tr-TR" sz="2000" dirty="0" smtClean="0"/>
          </a:p>
          <a:p>
            <a:r>
              <a:rPr lang="tr-TR" sz="2000" dirty="0" smtClean="0"/>
              <a:t>Bu </a:t>
            </a:r>
            <a:r>
              <a:rPr lang="tr-TR" sz="2000" dirty="0"/>
              <a:t>durumda serbest meslek makbuzunun, </a:t>
            </a:r>
            <a:r>
              <a:rPr lang="tr-TR" sz="2000" u="sng" dirty="0"/>
              <a:t>taksitlerin ödendiği tarihlerde</a:t>
            </a:r>
            <a:r>
              <a:rPr lang="tr-TR" sz="2000" dirty="0"/>
              <a:t> 1.000 TL üzerinden düzenlenmesi tevsik zorunluluğunu ortadan kaldırmayacak, sözleşmenin toplam tutarı belirlenen haddi aştığından kısım </a:t>
            </a:r>
            <a:r>
              <a:rPr lang="tr-TR" sz="2000" dirty="0" err="1"/>
              <a:t>kısım</a:t>
            </a:r>
            <a:r>
              <a:rPr lang="tr-TR" sz="2000" dirty="0"/>
              <a:t> yapılan her bir tahsilat ve ödeme de aracı finansal kurumlar kanalıyla tevsik edilecektir.</a:t>
            </a:r>
          </a:p>
          <a:p>
            <a:r>
              <a:rPr lang="tr-TR" sz="2000" dirty="0"/>
              <a:t>Söz konusu tahsilat ve ödemelerde tevsik zorunluluğuna uyulmaması durumunda serbest meslek erbabı (C) ile (D) </a:t>
            </a:r>
            <a:r>
              <a:rPr lang="tr-TR" sz="2000" dirty="0" err="1"/>
              <a:t>A.Ş.’ye</a:t>
            </a:r>
            <a:r>
              <a:rPr lang="tr-TR" sz="2000" dirty="0"/>
              <a:t> ayrı ayrı ceza uygulanacaktır.</a:t>
            </a:r>
          </a:p>
          <a:p>
            <a:endParaRPr lang="tr-TR" sz="2000" dirty="0"/>
          </a:p>
        </p:txBody>
      </p:sp>
    </p:spTree>
    <p:extLst>
      <p:ext uri="{BB962C8B-B14F-4D97-AF65-F5344CB8AC3E}">
        <p14:creationId xmlns:p14="http://schemas.microsoft.com/office/powerpoint/2010/main" val="2262811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282154"/>
          </a:xfrm>
        </p:spPr>
        <p:txBody>
          <a:bodyPr>
            <a:normAutofit fontScale="90000"/>
          </a:bodyPr>
          <a:lstStyle/>
          <a:p>
            <a:pPr algn="l"/>
            <a:r>
              <a:rPr lang="tr-TR" sz="2000" dirty="0">
                <a:solidFill>
                  <a:srgbClr val="FF0000"/>
                </a:solidFill>
              </a:rPr>
              <a:t>Soru- </a:t>
            </a:r>
            <a:r>
              <a:rPr lang="tr-TR" sz="2000" dirty="0" smtClean="0">
                <a:solidFill>
                  <a:srgbClr val="FF0000"/>
                </a:solidFill>
              </a:rPr>
              <a:t>26)</a:t>
            </a:r>
            <a:r>
              <a:rPr lang="tr-TR" sz="2000" dirty="0">
                <a:solidFill>
                  <a:srgbClr val="FF0000"/>
                </a:solidFill>
              </a:rPr>
              <a:t/>
            </a:r>
            <a:br>
              <a:rPr lang="tr-TR" sz="2000" dirty="0">
                <a:solidFill>
                  <a:srgbClr val="FF0000"/>
                </a:solidFill>
              </a:rPr>
            </a:br>
            <a:r>
              <a:rPr lang="tr-TR" sz="2000" dirty="0">
                <a:solidFill>
                  <a:srgbClr val="0070C0"/>
                </a:solidFill>
              </a:rPr>
              <a:t>Şirket zararlarından dolayı öz varlığını yitirmiş bir firma için bilançoyu düzeltme adına 331 (Borç)-</a:t>
            </a:r>
            <a:r>
              <a:rPr lang="tr-TR" sz="2000" dirty="0" smtClean="0">
                <a:solidFill>
                  <a:srgbClr val="0070C0"/>
                </a:solidFill>
              </a:rPr>
              <a:t>580-Geçmiş Yıl Zararları Hesabına </a:t>
            </a:r>
            <a:r>
              <a:rPr lang="tr-TR" sz="2000" dirty="0">
                <a:solidFill>
                  <a:srgbClr val="0070C0"/>
                </a:solidFill>
              </a:rPr>
              <a:t>(alacak) kaydı yapılabilir mi ? bu doğru bir kayıt mıdır ?  Değilse yaptırımı nedir?</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a:bodyPr>
          <a:lstStyle/>
          <a:p>
            <a:endParaRPr lang="tr-TR" sz="2000" dirty="0" smtClean="0"/>
          </a:p>
          <a:p>
            <a:r>
              <a:rPr lang="tr-TR" sz="2000" dirty="0" smtClean="0"/>
              <a:t>Bu konuda mevzuatta açıklayıcı bir bilgi olmamakla birlikte  görüşüm, şirket ortaklar kurulunun oy birliği ile alacağı bir kararla,  mahsubu yapılan ortak alacaklarının tekrardan geri istenmemesi kayıt şartının </a:t>
            </a:r>
            <a:r>
              <a:rPr lang="tr-TR" sz="2000" dirty="0" err="1" smtClean="0"/>
              <a:t>tahhüdü</a:t>
            </a:r>
            <a:r>
              <a:rPr lang="tr-TR" sz="2000" dirty="0" smtClean="0"/>
              <a:t> ile yapılabileceği yönündedir.</a:t>
            </a:r>
            <a:endParaRPr lang="tr-TR" sz="2000" dirty="0"/>
          </a:p>
        </p:txBody>
      </p:sp>
    </p:spTree>
    <p:extLst>
      <p:ext uri="{BB962C8B-B14F-4D97-AF65-F5344CB8AC3E}">
        <p14:creationId xmlns:p14="http://schemas.microsoft.com/office/powerpoint/2010/main" val="37648970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a:solidFill>
                  <a:srgbClr val="FF0000"/>
                </a:solidFill>
              </a:rPr>
              <a:t>Soru- </a:t>
            </a:r>
            <a:r>
              <a:rPr lang="tr-TR" sz="2000" dirty="0" smtClean="0">
                <a:solidFill>
                  <a:srgbClr val="FF0000"/>
                </a:solidFill>
              </a:rPr>
              <a:t>27)</a:t>
            </a:r>
            <a:r>
              <a:rPr lang="tr-TR" sz="2000" dirty="0">
                <a:solidFill>
                  <a:srgbClr val="FF0000"/>
                </a:solidFill>
              </a:rPr>
              <a:t/>
            </a:r>
            <a:br>
              <a:rPr lang="tr-TR" sz="2000" dirty="0">
                <a:solidFill>
                  <a:srgbClr val="FF0000"/>
                </a:solidFill>
              </a:rPr>
            </a:br>
            <a:r>
              <a:rPr lang="tr-TR" sz="2000" dirty="0">
                <a:solidFill>
                  <a:srgbClr val="0070C0"/>
                </a:solidFill>
              </a:rPr>
              <a:t>120 hesapta kalan tahsil edilmeyen ve dava konusu olmayan bakiyeler nasıl kapatılabilir? Nasıl bir kayıt yapmalıyız.</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1600200"/>
            <a:ext cx="8229600" cy="4781128"/>
          </a:xfrm>
        </p:spPr>
        <p:txBody>
          <a:bodyPr>
            <a:normAutofit fontScale="92500" lnSpcReduction="10000"/>
          </a:bodyPr>
          <a:lstStyle/>
          <a:p>
            <a:r>
              <a:rPr lang="tr-TR" sz="2000" b="1" dirty="0" smtClean="0"/>
              <a:t>VUK. Madde-322  Değersiz Alacaklar</a:t>
            </a:r>
          </a:p>
          <a:p>
            <a:r>
              <a:rPr lang="tr-TR" sz="2000" u="sng" dirty="0" err="1" smtClean="0"/>
              <a:t>Kazai</a:t>
            </a:r>
            <a:r>
              <a:rPr lang="tr-TR" sz="2000" u="sng" dirty="0" smtClean="0"/>
              <a:t> bir hükme veya kanaat verici bir vesikaya göre</a:t>
            </a:r>
            <a:r>
              <a:rPr lang="tr-TR" sz="2000" dirty="0" smtClean="0"/>
              <a:t> tahsiline artık imkan kalmayan alacaklar değersiz alacaktır.</a:t>
            </a:r>
          </a:p>
          <a:p>
            <a:r>
              <a:rPr lang="tr-TR" sz="2000" dirty="0" smtClean="0"/>
              <a:t>Değersiz alacaklar, bu mahiyete girdikleri tarihte tasarruf değerlerini kaybederler ve mukayyet kıymetleri ile zarara geçirilerek yok edilirler.</a:t>
            </a:r>
          </a:p>
          <a:p>
            <a:r>
              <a:rPr lang="tr-TR" sz="2000" dirty="0" smtClean="0"/>
              <a:t>İşletme hesabı esasına göre defter tutan mükelleflerin bu madde hükmüne giren değersiz alacakları, gider kaydedilmek suretiyle yok edilirler.</a:t>
            </a:r>
          </a:p>
          <a:p>
            <a:r>
              <a:rPr lang="tr-TR" sz="2000" b="1" dirty="0" smtClean="0"/>
              <a:t>Madde-323 Şüpheli Alacaklar</a:t>
            </a:r>
          </a:p>
          <a:p>
            <a:r>
              <a:rPr lang="tr-TR" sz="2000" b="1" dirty="0" smtClean="0"/>
              <a:t>Madde- 324  Vazgeçilen Alacaklar</a:t>
            </a:r>
          </a:p>
          <a:p>
            <a:r>
              <a:rPr lang="tr-TR" sz="2000" dirty="0"/>
              <a:t> </a:t>
            </a:r>
            <a:r>
              <a:rPr lang="tr-TR" sz="2000" dirty="0" smtClean="0"/>
              <a:t>Konkordato veya sulh </a:t>
            </a:r>
            <a:r>
              <a:rPr lang="tr-TR" sz="2000" dirty="0" err="1" smtClean="0"/>
              <a:t>yoliyle</a:t>
            </a:r>
            <a:r>
              <a:rPr lang="tr-TR" sz="2000" dirty="0" smtClean="0"/>
              <a:t> alınmasından vazgeçilen alacaklar, borçlunun defterlerinde özel bir karşılık hesabına alınır. Bu hesabım muhteviyatı alacaktan vazgeçildiği yılın sonundan başlayarak üç yıl içinde zararla itfa edilmediği takdirde kar hesabına </a:t>
            </a:r>
            <a:r>
              <a:rPr lang="tr-TR" sz="2000" dirty="0" err="1" smtClean="0"/>
              <a:t>naklolunur</a:t>
            </a:r>
            <a:r>
              <a:rPr lang="tr-TR" sz="2000" dirty="0" smtClean="0"/>
              <a:t>.</a:t>
            </a:r>
          </a:p>
          <a:p>
            <a:endParaRPr lang="tr-TR" sz="2000" dirty="0" smtClean="0"/>
          </a:p>
          <a:p>
            <a:r>
              <a:rPr lang="tr-TR" sz="2000" u="sng" dirty="0" smtClean="0"/>
              <a:t>Bu maddelerden hiç birine girmiyorsa </a:t>
            </a:r>
            <a:r>
              <a:rPr lang="tr-TR" sz="2000" u="sng" dirty="0" err="1" smtClean="0"/>
              <a:t>kanatimize</a:t>
            </a:r>
            <a:r>
              <a:rPr lang="tr-TR" sz="2000" u="sng" dirty="0" smtClean="0"/>
              <a:t> göre işletme şahıs ise ortak hesabına, şirket ise KKEG hesabına alınabilir.</a:t>
            </a:r>
          </a:p>
          <a:p>
            <a:endParaRPr lang="tr-TR" sz="2000" dirty="0"/>
          </a:p>
        </p:txBody>
      </p:sp>
    </p:spTree>
    <p:extLst>
      <p:ext uri="{BB962C8B-B14F-4D97-AF65-F5344CB8AC3E}">
        <p14:creationId xmlns:p14="http://schemas.microsoft.com/office/powerpoint/2010/main" val="40376300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426170"/>
          </a:xfrm>
        </p:spPr>
        <p:txBody>
          <a:bodyPr>
            <a:normAutofit fontScale="90000"/>
          </a:bodyPr>
          <a:lstStyle/>
          <a:p>
            <a:pPr algn="l"/>
            <a:r>
              <a:rPr lang="tr-TR" sz="2000" dirty="0">
                <a:solidFill>
                  <a:srgbClr val="FF0000"/>
                </a:solidFill>
              </a:rPr>
              <a:t>Soru- </a:t>
            </a:r>
            <a:r>
              <a:rPr lang="tr-TR" sz="2000" dirty="0" smtClean="0">
                <a:solidFill>
                  <a:srgbClr val="FF0000"/>
                </a:solidFill>
              </a:rPr>
              <a:t>28)</a:t>
            </a:r>
            <a:r>
              <a:rPr lang="tr-TR" sz="2000" dirty="0">
                <a:solidFill>
                  <a:srgbClr val="FF0000"/>
                </a:solidFill>
              </a:rPr>
              <a:t/>
            </a:r>
            <a:br>
              <a:rPr lang="tr-TR" sz="2000" dirty="0">
                <a:solidFill>
                  <a:srgbClr val="FF0000"/>
                </a:solidFill>
              </a:rPr>
            </a:br>
            <a:r>
              <a:rPr lang="tr-TR" sz="2000" dirty="0">
                <a:solidFill>
                  <a:srgbClr val="0070C0"/>
                </a:solidFill>
              </a:rPr>
              <a:t>Kira ödemelerinde bankadan geçme zorunluluğu kapsamına sadece havale </a:t>
            </a:r>
            <a:r>
              <a:rPr lang="tr-TR" sz="2000" dirty="0" err="1">
                <a:solidFill>
                  <a:srgbClr val="0070C0"/>
                </a:solidFill>
              </a:rPr>
              <a:t>eft</a:t>
            </a:r>
            <a:r>
              <a:rPr lang="tr-TR" sz="2000" dirty="0">
                <a:solidFill>
                  <a:srgbClr val="0070C0"/>
                </a:solidFill>
              </a:rPr>
              <a:t> işlemleri mi dahil oluyor. </a:t>
            </a:r>
            <a:r>
              <a:rPr lang="tr-TR" sz="2000" dirty="0" smtClean="0">
                <a:solidFill>
                  <a:srgbClr val="0070C0"/>
                </a:solidFill>
              </a:rPr>
              <a:t>  Bir </a:t>
            </a:r>
            <a:r>
              <a:rPr lang="tr-TR" sz="2000" dirty="0">
                <a:solidFill>
                  <a:srgbClr val="0070C0"/>
                </a:solidFill>
              </a:rPr>
              <a:t>seminerde banka veznesinden yapılan ödemenin sıkıntı yaratacağını ÖUC gerektirdiği  söylenmişti. </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1844824"/>
            <a:ext cx="8229600" cy="4281339"/>
          </a:xfrm>
        </p:spPr>
        <p:txBody>
          <a:bodyPr>
            <a:normAutofit/>
          </a:bodyPr>
          <a:lstStyle/>
          <a:p>
            <a:endParaRPr lang="tr-TR" sz="2000" dirty="0" smtClean="0"/>
          </a:p>
          <a:p>
            <a:r>
              <a:rPr lang="tr-TR" sz="2000" dirty="0" smtClean="0"/>
              <a:t>Banka veznesinde yatıranın Kimlik numarası soruluyor.  İlgili şirket yetkilisinin Kimlik numarası ile yatırılması durumunda sıkıntı olmaması gerektir.  </a:t>
            </a:r>
          </a:p>
          <a:p>
            <a:endParaRPr lang="tr-TR" sz="2000" dirty="0"/>
          </a:p>
          <a:p>
            <a:r>
              <a:rPr lang="tr-TR" sz="2000" dirty="0" smtClean="0"/>
              <a:t>Ancak ilişkisiz bir 3.üncü şahıs tarafından para yatırma işlemi gerçekleşti ise sıkıntı olabilir.</a:t>
            </a:r>
            <a:endParaRPr lang="tr-TR" sz="2000" dirty="0"/>
          </a:p>
        </p:txBody>
      </p:sp>
    </p:spTree>
    <p:extLst>
      <p:ext uri="{BB962C8B-B14F-4D97-AF65-F5344CB8AC3E}">
        <p14:creationId xmlns:p14="http://schemas.microsoft.com/office/powerpoint/2010/main" val="544062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fontScale="90000"/>
          </a:bodyPr>
          <a:lstStyle/>
          <a:p>
            <a:pPr algn="l"/>
            <a:r>
              <a:rPr lang="tr-TR" sz="2000" dirty="0">
                <a:solidFill>
                  <a:srgbClr val="FF0000"/>
                </a:solidFill>
              </a:rPr>
              <a:t>Soru- 3)</a:t>
            </a:r>
            <a:br>
              <a:rPr lang="tr-TR" sz="2000" dirty="0">
                <a:solidFill>
                  <a:srgbClr val="FF0000"/>
                </a:solidFill>
              </a:rPr>
            </a:br>
            <a:r>
              <a:rPr lang="tr-TR" sz="2000" dirty="0">
                <a:solidFill>
                  <a:srgbClr val="0070C0"/>
                </a:solidFill>
              </a:rPr>
              <a:t>6736 Sayılı Kanun İşlemleri nasıl muhasebeleşecek.</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764704"/>
            <a:ext cx="8229600" cy="5760640"/>
          </a:xfrm>
        </p:spPr>
        <p:txBody>
          <a:bodyPr>
            <a:normAutofit fontScale="32500" lnSpcReduction="20000"/>
          </a:bodyPr>
          <a:lstStyle/>
          <a:p>
            <a:pPr marL="0" indent="0">
              <a:buNone/>
            </a:pPr>
            <a:endParaRPr lang="tr-TR" sz="4000" dirty="0" smtClean="0">
              <a:solidFill>
                <a:srgbClr val="FF0000"/>
              </a:solidFill>
            </a:endParaRPr>
          </a:p>
          <a:p>
            <a:pPr marL="0" indent="0">
              <a:buNone/>
            </a:pPr>
            <a:r>
              <a:rPr lang="tr-TR" sz="4900" dirty="0" err="1" smtClean="0">
                <a:solidFill>
                  <a:srgbClr val="FF0000"/>
                </a:solidFill>
              </a:rPr>
              <a:t>Türmob</a:t>
            </a:r>
            <a:r>
              <a:rPr lang="tr-TR" sz="4900" dirty="0" smtClean="0">
                <a:solidFill>
                  <a:srgbClr val="FF0000"/>
                </a:solidFill>
              </a:rPr>
              <a:t> </a:t>
            </a:r>
            <a:r>
              <a:rPr lang="tr-TR" sz="4900" dirty="0" err="1" smtClean="0">
                <a:solidFill>
                  <a:srgbClr val="FF0000"/>
                </a:solidFill>
              </a:rPr>
              <a:t>Tesmer</a:t>
            </a:r>
            <a:r>
              <a:rPr lang="tr-TR" sz="4900" dirty="0" smtClean="0">
                <a:solidFill>
                  <a:srgbClr val="FF0000"/>
                </a:solidFill>
              </a:rPr>
              <a:t> tarafından </a:t>
            </a:r>
            <a:r>
              <a:rPr lang="tr-TR" sz="4900" dirty="0">
                <a:solidFill>
                  <a:srgbClr val="FF0000"/>
                </a:solidFill>
              </a:rPr>
              <a:t>2016-Ekim Ayında  </a:t>
            </a:r>
            <a:r>
              <a:rPr lang="tr-TR" sz="4900" dirty="0" smtClean="0">
                <a:solidFill>
                  <a:srgbClr val="FF0000"/>
                </a:solidFill>
              </a:rPr>
              <a:t>çıkarılmış Broşürde bütün ayrıntılar Mevcuttur. </a:t>
            </a:r>
            <a:endParaRPr lang="tr-TR" sz="4900" dirty="0">
              <a:solidFill>
                <a:srgbClr val="FF0000"/>
              </a:solidFill>
            </a:endParaRPr>
          </a:p>
          <a:p>
            <a:pPr marL="0" indent="0">
              <a:buNone/>
            </a:pPr>
            <a:r>
              <a:rPr lang="tr-TR" sz="4900" u="sng" dirty="0" smtClean="0">
                <a:solidFill>
                  <a:srgbClr val="0070C0"/>
                </a:solidFill>
              </a:rPr>
              <a:t>6736_sk_yapilan_islemlerin_muhasebelestirilmesi.pdf </a:t>
            </a:r>
            <a:r>
              <a:rPr lang="tr-TR" sz="4900" dirty="0" smtClean="0">
                <a:solidFill>
                  <a:srgbClr val="0070C0"/>
                </a:solidFill>
              </a:rPr>
              <a:t> internetten aratabilirsiniz.</a:t>
            </a:r>
          </a:p>
          <a:p>
            <a:endParaRPr lang="tr-TR" sz="4900" u="sng" dirty="0" smtClean="0"/>
          </a:p>
          <a:p>
            <a:r>
              <a:rPr lang="tr-TR" sz="4900" u="sng" dirty="0" smtClean="0"/>
              <a:t>MATRAH ARTIŞI Ödenecek </a:t>
            </a:r>
            <a:r>
              <a:rPr lang="tr-TR" sz="4900" dirty="0" smtClean="0"/>
              <a:t> </a:t>
            </a:r>
            <a:r>
              <a:rPr lang="tr-TR" sz="4900" dirty="0"/>
              <a:t>tutarları defaten ödemek istemesi halinde yapılacak muhasebe kaydı şu şekilde olacaktır</a:t>
            </a:r>
            <a:r>
              <a:rPr lang="tr-TR" sz="4900" dirty="0" smtClean="0"/>
              <a:t>.</a:t>
            </a:r>
          </a:p>
          <a:p>
            <a:endParaRPr lang="tr-TR" sz="4900" dirty="0"/>
          </a:p>
          <a:p>
            <a:r>
              <a:rPr lang="tr-TR" sz="4900" dirty="0" smtClean="0"/>
              <a:t> ------------------------------/----------------------------------- </a:t>
            </a:r>
            <a:r>
              <a:rPr lang="tr-TR" sz="4900" dirty="0"/>
              <a:t>	</a:t>
            </a:r>
          </a:p>
          <a:p>
            <a:r>
              <a:rPr lang="tr-TR" sz="4900" dirty="0"/>
              <a:t>689 	- 	DİĞER OLAĞANDIŞI GİDER VE ZARARLAR </a:t>
            </a:r>
          </a:p>
          <a:p>
            <a:r>
              <a:rPr lang="tr-TR" sz="4900" dirty="0"/>
              <a:t>(Kanunen Kabul Edilmeyen Gider) 	16.054,00 	</a:t>
            </a:r>
          </a:p>
          <a:p>
            <a:r>
              <a:rPr lang="tr-TR" sz="4900" dirty="0" smtClean="0"/>
              <a:t>                             360 - ÖDENECEK </a:t>
            </a:r>
            <a:r>
              <a:rPr lang="tr-TR" sz="4900" dirty="0"/>
              <a:t>VERGİ VE FONLAR 	16.054,00 	</a:t>
            </a:r>
          </a:p>
          <a:p>
            <a:endParaRPr lang="tr-TR" sz="4900" dirty="0" smtClean="0"/>
          </a:p>
          <a:p>
            <a:r>
              <a:rPr lang="tr-TR" sz="4900" dirty="0" smtClean="0"/>
              <a:t>*</a:t>
            </a:r>
            <a:r>
              <a:rPr lang="tr-TR" sz="4900" dirty="0"/>
              <a:t>2011, 2012, 2013, 2014 ve 2015 Yıllarına İlişkin Gelir Vergisi Matrah Artırımı Tahakkuku 	</a:t>
            </a:r>
          </a:p>
          <a:p>
            <a:r>
              <a:rPr lang="tr-TR" sz="4900" dirty="0"/>
              <a:t>-------------------------------------------- 	/ 	---------------------------------------- 	</a:t>
            </a:r>
          </a:p>
          <a:p>
            <a:r>
              <a:rPr lang="tr-TR" sz="4900" dirty="0"/>
              <a:t>360 	- </a:t>
            </a:r>
            <a:r>
              <a:rPr lang="tr-TR" sz="4900" dirty="0" smtClean="0"/>
              <a:t>ÖDENECEK </a:t>
            </a:r>
            <a:r>
              <a:rPr lang="tr-TR" sz="4900" dirty="0"/>
              <a:t>VERGİ VE FONLAR 	16.054,00 	</a:t>
            </a:r>
          </a:p>
          <a:p>
            <a:r>
              <a:rPr lang="tr-TR" sz="4900" dirty="0" smtClean="0"/>
              <a:t>                           102 - </a:t>
            </a:r>
            <a:r>
              <a:rPr lang="tr-TR" sz="4900" dirty="0"/>
              <a:t>	BANKALAR 	</a:t>
            </a:r>
            <a:r>
              <a:rPr lang="tr-TR" sz="4900" dirty="0" smtClean="0"/>
              <a:t>                              16.054,00 </a:t>
            </a:r>
            <a:r>
              <a:rPr lang="tr-TR" sz="4900" dirty="0"/>
              <a:t>	</a:t>
            </a:r>
          </a:p>
          <a:p>
            <a:r>
              <a:rPr lang="tr-TR" sz="4900" dirty="0"/>
              <a:t>*2011, 2012, 2013, 2014 ve 2015 Yılları Gelir Vergisi Matrah Artırımı Vergisinin Ödenmesi 	</a:t>
            </a:r>
          </a:p>
          <a:p>
            <a:r>
              <a:rPr lang="tr-TR" sz="4900" dirty="0"/>
              <a:t>-------------------------------------------- 	/ 	---------------------------------------- 	</a:t>
            </a:r>
            <a:endParaRPr lang="tr-TR" sz="4900" dirty="0" smtClean="0"/>
          </a:p>
          <a:p>
            <a:endParaRPr lang="tr-TR" sz="4900" dirty="0"/>
          </a:p>
          <a:p>
            <a:endParaRPr lang="tr-TR" sz="2000" dirty="0"/>
          </a:p>
        </p:txBody>
      </p:sp>
    </p:spTree>
    <p:extLst>
      <p:ext uri="{BB962C8B-B14F-4D97-AF65-F5344CB8AC3E}">
        <p14:creationId xmlns:p14="http://schemas.microsoft.com/office/powerpoint/2010/main" val="18630937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426170"/>
          </a:xfrm>
        </p:spPr>
        <p:txBody>
          <a:bodyPr>
            <a:normAutofit fontScale="90000"/>
          </a:bodyPr>
          <a:lstStyle/>
          <a:p>
            <a:pPr algn="l"/>
            <a:r>
              <a:rPr lang="tr-TR" sz="2000" dirty="0">
                <a:solidFill>
                  <a:srgbClr val="FF0000"/>
                </a:solidFill>
              </a:rPr>
              <a:t>Soru- </a:t>
            </a:r>
            <a:r>
              <a:rPr lang="tr-TR" sz="2000" dirty="0" smtClean="0">
                <a:solidFill>
                  <a:srgbClr val="FF0000"/>
                </a:solidFill>
              </a:rPr>
              <a:t>29)</a:t>
            </a:r>
            <a:r>
              <a:rPr lang="tr-TR" sz="2000" dirty="0">
                <a:solidFill>
                  <a:srgbClr val="FF0000"/>
                </a:solidFill>
              </a:rPr>
              <a:t/>
            </a:r>
            <a:br>
              <a:rPr lang="tr-TR" sz="2000" dirty="0">
                <a:solidFill>
                  <a:srgbClr val="FF0000"/>
                </a:solidFill>
              </a:rPr>
            </a:br>
            <a:r>
              <a:rPr lang="tr-TR" sz="2000" dirty="0">
                <a:solidFill>
                  <a:srgbClr val="0070C0"/>
                </a:solidFill>
              </a:rPr>
              <a:t>Şirket özvarlığını yitirmiş durumda. 331 hesapta yüklü bir bakiye var. 331 i borç çalıştırmamak adına 131 hesabı da kullanmak zorunda kalıyoruz. TTK açısından </a:t>
            </a:r>
            <a:r>
              <a:rPr lang="tr-TR" sz="2000" dirty="0" err="1">
                <a:solidFill>
                  <a:srgbClr val="0070C0"/>
                </a:solidFill>
              </a:rPr>
              <a:t>v.s</a:t>
            </a:r>
            <a:r>
              <a:rPr lang="tr-TR" sz="2000" dirty="0">
                <a:solidFill>
                  <a:srgbClr val="0070C0"/>
                </a:solidFill>
              </a:rPr>
              <a:t>. bunun bir sakıncası var mı ? 331 bakiyesi 131 den fazla.</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1988840"/>
            <a:ext cx="8229600" cy="4137323"/>
          </a:xfrm>
        </p:spPr>
        <p:txBody>
          <a:bodyPr/>
          <a:lstStyle/>
          <a:p>
            <a:endParaRPr lang="tr-TR" dirty="0" smtClean="0"/>
          </a:p>
          <a:p>
            <a:r>
              <a:rPr lang="tr-TR" sz="2000" dirty="0" smtClean="0"/>
              <a:t>Eğer şirket ortağı şirketten alacaklı ise bu alacağını şirketten tahsil etmesinin Türk Ticaret Kanunu açısından bir sıkıntı olmaması gerekmektedir.  </a:t>
            </a:r>
            <a:endParaRPr lang="tr-TR" sz="2000" dirty="0"/>
          </a:p>
        </p:txBody>
      </p:sp>
    </p:spTree>
    <p:extLst>
      <p:ext uri="{BB962C8B-B14F-4D97-AF65-F5344CB8AC3E}">
        <p14:creationId xmlns:p14="http://schemas.microsoft.com/office/powerpoint/2010/main" val="180122469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a:solidFill>
                  <a:srgbClr val="FF0000"/>
                </a:solidFill>
              </a:rPr>
              <a:t>Soru- </a:t>
            </a:r>
            <a:r>
              <a:rPr lang="tr-TR" sz="2000" dirty="0" smtClean="0">
                <a:solidFill>
                  <a:srgbClr val="FF0000"/>
                </a:solidFill>
              </a:rPr>
              <a:t>30)</a:t>
            </a:r>
            <a:r>
              <a:rPr lang="tr-TR" sz="2000" dirty="0">
                <a:solidFill>
                  <a:srgbClr val="FF0000"/>
                </a:solidFill>
              </a:rPr>
              <a:t/>
            </a:r>
            <a:br>
              <a:rPr lang="tr-TR" sz="2000" dirty="0">
                <a:solidFill>
                  <a:srgbClr val="FF0000"/>
                </a:solidFill>
              </a:rPr>
            </a:br>
            <a:r>
              <a:rPr lang="tr-TR" sz="2000" dirty="0">
                <a:solidFill>
                  <a:srgbClr val="0070C0"/>
                </a:solidFill>
              </a:rPr>
              <a:t>Dışarıdan Atanan Şirket müdürünün istifası ortaklarca kabul edilmez ise. nasıl bir yol izlenecek.? (Erhan Bey'in Sorusu)  </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a:bodyPr>
          <a:lstStyle/>
          <a:p>
            <a:endParaRPr lang="tr-TR" sz="2000" dirty="0" smtClean="0"/>
          </a:p>
          <a:p>
            <a:r>
              <a:rPr lang="tr-TR" sz="2000" dirty="0"/>
              <a:t>Müdür Noterden ihbar onaylı bir ihbarname çeker, istifasını bildirir, Şirket yönetim kurulunun </a:t>
            </a:r>
            <a:r>
              <a:rPr lang="tr-TR" sz="2000"/>
              <a:t>ihbarnameyi </a:t>
            </a:r>
            <a:r>
              <a:rPr lang="tr-TR" sz="2000" smtClean="0"/>
              <a:t>tebliğ </a:t>
            </a:r>
            <a:r>
              <a:rPr lang="tr-TR" sz="2000" dirty="0"/>
              <a:t>aldığı tarihten itibaren 2  ay sonra o ihbarnameyi Ticaret sicil memurluğundan </a:t>
            </a:r>
            <a:r>
              <a:rPr lang="tr-TR" sz="2000" dirty="0" err="1"/>
              <a:t>tesçil</a:t>
            </a:r>
            <a:r>
              <a:rPr lang="tr-TR" sz="2000" dirty="0"/>
              <a:t> ettirebilir</a:t>
            </a:r>
            <a:r>
              <a:rPr lang="tr-TR" sz="2000" dirty="0" smtClean="0"/>
              <a:t>.</a:t>
            </a:r>
          </a:p>
          <a:p>
            <a:endParaRPr lang="tr-TR" sz="2000" dirty="0"/>
          </a:p>
          <a:p>
            <a:r>
              <a:rPr lang="tr-TR" sz="2000" u="sng" dirty="0" smtClean="0"/>
              <a:t>Dışarıdan herhangi bir kimse müdürlük yapmaya zorlanamaz.</a:t>
            </a:r>
            <a:endParaRPr lang="tr-TR" sz="2000" u="sng" dirty="0"/>
          </a:p>
          <a:p>
            <a:endParaRPr lang="tr-TR" sz="2000" dirty="0"/>
          </a:p>
        </p:txBody>
      </p:sp>
    </p:spTree>
    <p:extLst>
      <p:ext uri="{BB962C8B-B14F-4D97-AF65-F5344CB8AC3E}">
        <p14:creationId xmlns:p14="http://schemas.microsoft.com/office/powerpoint/2010/main" val="18945383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sz="2000" dirty="0">
                <a:solidFill>
                  <a:srgbClr val="FF0000"/>
                </a:solidFill>
              </a:rPr>
              <a:t>Soru- </a:t>
            </a:r>
            <a:r>
              <a:rPr lang="tr-TR" sz="2000" dirty="0" smtClean="0">
                <a:solidFill>
                  <a:srgbClr val="FF0000"/>
                </a:solidFill>
              </a:rPr>
              <a:t>31)</a:t>
            </a:r>
            <a:r>
              <a:rPr lang="tr-TR" sz="2000" dirty="0">
                <a:solidFill>
                  <a:srgbClr val="FF0000"/>
                </a:solidFill>
              </a:rPr>
              <a:t/>
            </a:r>
            <a:br>
              <a:rPr lang="tr-TR" sz="2000" dirty="0">
                <a:solidFill>
                  <a:srgbClr val="FF0000"/>
                </a:solidFill>
              </a:rPr>
            </a:br>
            <a:r>
              <a:rPr lang="tr-TR" sz="2000" dirty="0">
                <a:solidFill>
                  <a:srgbClr val="0070C0"/>
                </a:solidFill>
              </a:rPr>
              <a:t>İşe gelmeyen işçinin işten çıkarılması prosedürü nedir.?   </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179512" y="1052736"/>
            <a:ext cx="8507288" cy="5544616"/>
          </a:xfrm>
        </p:spPr>
        <p:txBody>
          <a:bodyPr>
            <a:normAutofit fontScale="92500" lnSpcReduction="20000"/>
          </a:bodyPr>
          <a:lstStyle/>
          <a:p>
            <a:r>
              <a:rPr lang="tr-TR" sz="2000" dirty="0"/>
              <a:t>Cevap: Öncelikle işe gelmediği günlerle ilgili tutanak düzenlenir. İşçiye ihtarname çekilir. Savunma </a:t>
            </a:r>
            <a:r>
              <a:rPr lang="tr-TR" sz="2000" dirty="0" err="1"/>
              <a:t>istenir.Belli</a:t>
            </a:r>
            <a:r>
              <a:rPr lang="tr-TR" sz="2000" dirty="0"/>
              <a:t> bir süre verilir (</a:t>
            </a:r>
            <a:r>
              <a:rPr lang="tr-TR" sz="2000" dirty="0" err="1"/>
              <a:t>Örn</a:t>
            </a:r>
            <a:r>
              <a:rPr lang="tr-TR" sz="2000" dirty="0"/>
              <a:t>: 3 gün.) Belirtilen sürede işçi işbaşı yapmadığı veya savunma vermediği takdirde ihtarnamenin kendisine tebliğ edildiği tarihe kendisine verilen süre de ilave edilerek çıkışı yapılır. </a:t>
            </a:r>
            <a:r>
              <a:rPr lang="tr-TR" sz="2000" u="sng" dirty="0" smtClean="0"/>
              <a:t>İşe gelmemeye başladığı tarihte değil günün </a:t>
            </a:r>
            <a:r>
              <a:rPr lang="tr-TR" sz="2000" u="sng" dirty="0"/>
              <a:t>tarihi ile çıkışı </a:t>
            </a:r>
            <a:r>
              <a:rPr lang="tr-TR" sz="2000" u="sng" dirty="0" smtClean="0"/>
              <a:t>yapılır.</a:t>
            </a:r>
            <a:r>
              <a:rPr lang="tr-TR" sz="2000" dirty="0" smtClean="0"/>
              <a:t> </a:t>
            </a:r>
            <a:r>
              <a:rPr lang="tr-TR" sz="2000" dirty="0"/>
              <a:t>(Ahlak ve iyi niyet kurallarına uyulmaması sebebi ile)  ve noterden kendisine fesih bildirimi yapılır. İşe gelmediği gün ile işten çıkarılış tarihi arasında ki süre için de eksik gün bildirimi </a:t>
            </a:r>
            <a:r>
              <a:rPr lang="tr-TR" sz="2000" dirty="0" smtClean="0"/>
              <a:t>yapılır. (Puantaj </a:t>
            </a:r>
            <a:r>
              <a:rPr lang="tr-TR" sz="2000" dirty="0"/>
              <a:t>kayıtlarına dayanılarak.)  Hak düşürücü süre 6 gündür. Buna dikkat edilmesi gerekir. </a:t>
            </a:r>
          </a:p>
          <a:p>
            <a:r>
              <a:rPr lang="tr-TR" sz="2000" dirty="0"/>
              <a:t> </a:t>
            </a:r>
          </a:p>
          <a:p>
            <a:r>
              <a:rPr lang="tr-TR" sz="2000" dirty="0"/>
              <a:t>Örneğin:  23 - 24 Kasımda işe gelmeyen işçiye tutanak düzenlenir, noterden kendisine 25 Kasımda ihtarname çekilir. Savunma için 3 gün süre verilir. 9 Aralıkta tebliğ edildiği varsayılırsa, 9 Aralığa 3 günlük savunma süresi ilave edilir, 12 Aralıkta fesih bildirimi Noterden yapılır ve gönderilir. İşçinin çıkışı da 12 Aralık'ta yapılır.  23 Kasım - 12 Aralık tarihleri arasındaki çalışmadığı </a:t>
            </a:r>
            <a:r>
              <a:rPr lang="tr-TR" sz="2000" dirty="0" smtClean="0"/>
              <a:t>devamsızlık günleri </a:t>
            </a:r>
            <a:r>
              <a:rPr lang="tr-TR" sz="2000" dirty="0"/>
              <a:t>puantaj kayıtlarına dayanılarak eksik gün olarak bildirilir. işten çıkış sebebi olarak ta Ahlak ve </a:t>
            </a:r>
            <a:r>
              <a:rPr lang="tr-TR" sz="2000" dirty="0" smtClean="0"/>
              <a:t>İyi Niyet </a:t>
            </a:r>
            <a:r>
              <a:rPr lang="tr-TR" sz="2000" dirty="0"/>
              <a:t>kurallarına uymamak seçeneği seçilir.  </a:t>
            </a:r>
          </a:p>
          <a:p>
            <a:r>
              <a:rPr lang="tr-TR" sz="2000" dirty="0"/>
              <a:t> </a:t>
            </a:r>
          </a:p>
          <a:p>
            <a:r>
              <a:rPr lang="tr-TR" sz="2000" dirty="0"/>
              <a:t>Bu 6 günlük hak düşürücü süre 12 Aralık'ta başlar 18 Aralık'ta biter. İşçinin çıkışını ve Noterden fesih bildirimini bu iki tarih arasında yapılması çok önemlidir. Bu husus Sonradan iş mahkemesinde davayı kaybetme sebebi olabiliyor. (4857 SK. 26. Madde)</a:t>
            </a:r>
          </a:p>
          <a:p>
            <a:endParaRPr lang="tr-TR" sz="2000" dirty="0" smtClean="0"/>
          </a:p>
          <a:p>
            <a:endParaRPr lang="tr-TR" sz="2000" dirty="0"/>
          </a:p>
        </p:txBody>
      </p:sp>
    </p:spTree>
    <p:extLst>
      <p:ext uri="{BB962C8B-B14F-4D97-AF65-F5344CB8AC3E}">
        <p14:creationId xmlns:p14="http://schemas.microsoft.com/office/powerpoint/2010/main" val="26882984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a:solidFill>
                  <a:srgbClr val="FF0000"/>
                </a:solidFill>
              </a:rPr>
              <a:t>Soru- </a:t>
            </a:r>
            <a:r>
              <a:rPr lang="tr-TR" sz="2000" dirty="0" smtClean="0">
                <a:solidFill>
                  <a:srgbClr val="FF0000"/>
                </a:solidFill>
              </a:rPr>
              <a:t>32)</a:t>
            </a:r>
            <a:r>
              <a:rPr lang="tr-TR" sz="2000" dirty="0">
                <a:solidFill>
                  <a:srgbClr val="FF0000"/>
                </a:solidFill>
              </a:rPr>
              <a:t/>
            </a:r>
            <a:br>
              <a:rPr lang="tr-TR" sz="2000" dirty="0">
                <a:solidFill>
                  <a:srgbClr val="FF0000"/>
                </a:solidFill>
              </a:rPr>
            </a:br>
            <a:r>
              <a:rPr lang="tr-TR" sz="2000" dirty="0">
                <a:solidFill>
                  <a:srgbClr val="0070C0"/>
                </a:solidFill>
              </a:rPr>
              <a:t>Sürekli KDV mükellefiyetleri bulunmayan sigorta firmasında ya da acentesinde bir sabit kıymet satışı yapılmış. Bu nasıl belgelenerek beyan edilecek.</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lstStyle/>
          <a:p>
            <a:endParaRPr lang="tr-TR" sz="2000" dirty="0" smtClean="0"/>
          </a:p>
          <a:p>
            <a:r>
              <a:rPr lang="tr-TR" sz="2000" dirty="0" smtClean="0"/>
              <a:t>Satışın yapıldığı ay için KDV beyannamesi verilmesi </a:t>
            </a:r>
            <a:r>
              <a:rPr lang="tr-TR" sz="2000" dirty="0" err="1" smtClean="0"/>
              <a:t>verilmesi</a:t>
            </a:r>
            <a:r>
              <a:rPr lang="tr-TR" sz="2000" dirty="0" smtClean="0"/>
              <a:t> gerekmektedir.   Sigorta Acentelerinin KDV mükellefiyeti olmadığı için bu durumda şunun yapılması gerekiyor;</a:t>
            </a:r>
            <a:endParaRPr lang="tr-TR" sz="2000" dirty="0"/>
          </a:p>
          <a:p>
            <a:endParaRPr lang="tr-TR" sz="2000" dirty="0" smtClean="0"/>
          </a:p>
          <a:p>
            <a:r>
              <a:rPr lang="tr-TR" sz="2000" dirty="0" smtClean="0"/>
              <a:t>Vergi Dairesi  Sicil </a:t>
            </a:r>
            <a:r>
              <a:rPr lang="tr-TR" sz="2000" dirty="0"/>
              <a:t>Servisine dilekçe veriliyor, </a:t>
            </a:r>
            <a:r>
              <a:rPr lang="tr-TR" sz="2000" dirty="0" smtClean="0"/>
              <a:t>Örneğin Satışın yapıldığı ay 2016/12</a:t>
            </a:r>
            <a:r>
              <a:rPr lang="tr-TR" sz="2000" dirty="0"/>
              <a:t>. Ay </a:t>
            </a:r>
            <a:r>
              <a:rPr lang="tr-TR" sz="2000" dirty="0" smtClean="0"/>
              <a:t> olsun.  Bu ay içinde ya da Beyanname verme dönemine kadar verilecek dilekçede ‘2016/12.ay  </a:t>
            </a:r>
            <a:r>
              <a:rPr lang="tr-TR" sz="2000" dirty="0"/>
              <a:t>KDV mükellefiyetimizin açılıp tekrar </a:t>
            </a:r>
            <a:r>
              <a:rPr lang="tr-TR" sz="2000" dirty="0" err="1"/>
              <a:t>kapatılmasıni</a:t>
            </a:r>
            <a:r>
              <a:rPr lang="tr-TR" sz="2000" dirty="0"/>
              <a:t> arz ve talep </a:t>
            </a:r>
            <a:r>
              <a:rPr lang="tr-TR" sz="2000" dirty="0" smtClean="0"/>
              <a:t>ederiz’ şeklindeki bir dilekçe ile o ay için beyanname verilmesi mümkün oluyor.</a:t>
            </a:r>
            <a:endParaRPr lang="tr-TR" sz="2000" dirty="0"/>
          </a:p>
          <a:p>
            <a:endParaRPr lang="tr-TR" sz="2000" dirty="0" smtClean="0"/>
          </a:p>
          <a:p>
            <a:endParaRPr lang="tr-TR" dirty="0"/>
          </a:p>
        </p:txBody>
      </p:sp>
    </p:spTree>
    <p:extLst>
      <p:ext uri="{BB962C8B-B14F-4D97-AF65-F5344CB8AC3E}">
        <p14:creationId xmlns:p14="http://schemas.microsoft.com/office/powerpoint/2010/main" val="165229933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sz="2000" dirty="0">
                <a:solidFill>
                  <a:srgbClr val="FF0000"/>
                </a:solidFill>
              </a:rPr>
              <a:t>Soru- </a:t>
            </a:r>
            <a:r>
              <a:rPr lang="tr-TR" sz="2000" dirty="0" smtClean="0">
                <a:solidFill>
                  <a:srgbClr val="FF0000"/>
                </a:solidFill>
              </a:rPr>
              <a:t>33)</a:t>
            </a:r>
            <a:r>
              <a:rPr lang="tr-TR" sz="2000" dirty="0">
                <a:solidFill>
                  <a:srgbClr val="FF0000"/>
                </a:solidFill>
              </a:rPr>
              <a:t/>
            </a:r>
            <a:br>
              <a:rPr lang="tr-TR" sz="2000" dirty="0">
                <a:solidFill>
                  <a:srgbClr val="FF0000"/>
                </a:solidFill>
              </a:rPr>
            </a:br>
            <a:r>
              <a:rPr lang="tr-TR" sz="2000" dirty="0">
                <a:solidFill>
                  <a:srgbClr val="0070C0"/>
                </a:solidFill>
              </a:rPr>
              <a:t>Gelmeyen telefon faturaları banka ödeme dekontuyla </a:t>
            </a:r>
            <a:r>
              <a:rPr lang="tr-TR" sz="2000" dirty="0" err="1">
                <a:solidFill>
                  <a:srgbClr val="0070C0"/>
                </a:solidFill>
              </a:rPr>
              <a:t>giderleştirilebilir</a:t>
            </a:r>
            <a:r>
              <a:rPr lang="tr-TR" sz="2000" dirty="0">
                <a:solidFill>
                  <a:srgbClr val="0070C0"/>
                </a:solidFill>
              </a:rPr>
              <a:t> mi?</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a:bodyPr>
          <a:lstStyle/>
          <a:p>
            <a:endParaRPr lang="tr-TR" sz="2000" dirty="0" smtClean="0"/>
          </a:p>
          <a:p>
            <a:r>
              <a:rPr lang="tr-TR" sz="2000" dirty="0" smtClean="0"/>
              <a:t>Belgesi temin edilemeyen bu tür harcamaların gider yazılması uygun değildir.  Bir şekilde internet ortamından da olsa temin etmek gerekir.  </a:t>
            </a:r>
          </a:p>
          <a:p>
            <a:endParaRPr lang="tr-TR" sz="2000" dirty="0"/>
          </a:p>
          <a:p>
            <a:r>
              <a:rPr lang="tr-TR" sz="2000" dirty="0" smtClean="0"/>
              <a:t>Fatura üzerinde görülmeyen </a:t>
            </a:r>
            <a:r>
              <a:rPr lang="tr-TR" sz="2000" dirty="0" err="1" smtClean="0"/>
              <a:t>KDV’ninde</a:t>
            </a:r>
            <a:r>
              <a:rPr lang="tr-TR" sz="2000" dirty="0" smtClean="0"/>
              <a:t> indirimi problem teşkil edecektir.</a:t>
            </a:r>
          </a:p>
          <a:p>
            <a:r>
              <a:rPr lang="tr-TR" sz="2000" dirty="0" smtClean="0"/>
              <a:t>Bunların örneğin 180 Gelecek Aylara Ait Giderler hesabında biriktirilip yıl geçmemek kaydı ile faturası temin edildikten sonra Gider yazarak KDV’lerinin indirilmesi mümkündür.</a:t>
            </a:r>
          </a:p>
          <a:p>
            <a:r>
              <a:rPr lang="tr-TR" sz="2000" dirty="0" smtClean="0"/>
              <a:t>Fatura yıl içerisinde temin edilemez ise KKEG hesaplarına atmak uygun olacaktır.</a:t>
            </a:r>
            <a:endParaRPr lang="tr-TR" sz="2000" dirty="0"/>
          </a:p>
        </p:txBody>
      </p:sp>
    </p:spTree>
    <p:extLst>
      <p:ext uri="{BB962C8B-B14F-4D97-AF65-F5344CB8AC3E}">
        <p14:creationId xmlns:p14="http://schemas.microsoft.com/office/powerpoint/2010/main" val="26869187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19256" cy="994122"/>
          </a:xfrm>
        </p:spPr>
        <p:txBody>
          <a:bodyPr>
            <a:normAutofit fontScale="90000"/>
          </a:bodyPr>
          <a:lstStyle/>
          <a:p>
            <a:pPr algn="l"/>
            <a:r>
              <a:rPr lang="tr-TR" sz="2000" dirty="0">
                <a:solidFill>
                  <a:srgbClr val="FF0000"/>
                </a:solidFill>
              </a:rPr>
              <a:t>Soru- </a:t>
            </a:r>
            <a:r>
              <a:rPr lang="tr-TR" sz="2000" dirty="0" smtClean="0">
                <a:solidFill>
                  <a:srgbClr val="FF0000"/>
                </a:solidFill>
              </a:rPr>
              <a:t>34)</a:t>
            </a:r>
            <a:r>
              <a:rPr lang="tr-TR" sz="2000" dirty="0">
                <a:solidFill>
                  <a:srgbClr val="FF0000"/>
                </a:solidFill>
              </a:rPr>
              <a:t/>
            </a:r>
            <a:br>
              <a:rPr lang="tr-TR" sz="2000" dirty="0">
                <a:solidFill>
                  <a:srgbClr val="FF0000"/>
                </a:solidFill>
              </a:rPr>
            </a:br>
            <a:r>
              <a:rPr lang="tr-TR" sz="2000" dirty="0" smtClean="0">
                <a:solidFill>
                  <a:srgbClr val="0070C0"/>
                </a:solidFill>
              </a:rPr>
              <a:t>Başkası adına kayıtlı Su, Elektrik, Telefon Faturalarını indirim konusu </a:t>
            </a:r>
            <a:r>
              <a:rPr lang="tr-TR" sz="2000" dirty="0" err="1" smtClean="0">
                <a:solidFill>
                  <a:srgbClr val="0070C0"/>
                </a:solidFill>
              </a:rPr>
              <a:t>yapabilirmiyiz</a:t>
            </a:r>
            <a:r>
              <a:rPr lang="tr-TR" sz="2000" dirty="0" smtClean="0">
                <a:solidFill>
                  <a:srgbClr val="0070C0"/>
                </a:solidFill>
              </a:rPr>
              <a:t> ?</a:t>
            </a:r>
            <a:endParaRPr lang="tr-TR" sz="2000" dirty="0">
              <a:solidFill>
                <a:srgbClr val="0070C0"/>
              </a:solidFill>
            </a:endParaRPr>
          </a:p>
        </p:txBody>
      </p:sp>
      <p:sp>
        <p:nvSpPr>
          <p:cNvPr id="3" name="İçerik Yer Tutucusu 2"/>
          <p:cNvSpPr>
            <a:spLocks noGrp="1"/>
          </p:cNvSpPr>
          <p:nvPr>
            <p:ph idx="1"/>
          </p:nvPr>
        </p:nvSpPr>
        <p:spPr>
          <a:xfrm>
            <a:off x="457200" y="1196752"/>
            <a:ext cx="8363272" cy="5400600"/>
          </a:xfrm>
        </p:spPr>
        <p:txBody>
          <a:bodyPr>
            <a:normAutofit fontScale="40000" lnSpcReduction="20000"/>
          </a:bodyPr>
          <a:lstStyle/>
          <a:p>
            <a:pPr marL="0" indent="0">
              <a:buNone/>
            </a:pPr>
            <a:r>
              <a:rPr lang="tr-TR" sz="3500" dirty="0"/>
              <a:t>İşyerinde kullanılan ancak başkası adına kayıtlı olan su, elektrik, telefon fatura bedellerinin faaliyette bulunulan </a:t>
            </a:r>
            <a:r>
              <a:rPr lang="tr-TR" sz="3500" u="sng" dirty="0"/>
              <a:t>işyerine ait olduğunun ve işle ilgili olarak kullanıldığının kesin delillerle ispatı halinde </a:t>
            </a:r>
            <a:r>
              <a:rPr lang="tr-TR" sz="3500" dirty="0"/>
              <a:t>bu belgelere dayalı giderlerle ilgili olarak yüklenilen katma değer vergisinin indirim konusu yapılması mümkün bulunmaktadır.</a:t>
            </a:r>
            <a:br>
              <a:rPr lang="tr-TR" sz="3500" dirty="0"/>
            </a:br>
            <a:endParaRPr lang="tr-TR" sz="3500" dirty="0" smtClean="0"/>
          </a:p>
          <a:p>
            <a:pPr marL="0" indent="0">
              <a:buNone/>
            </a:pPr>
            <a:r>
              <a:rPr lang="tr-TR" sz="3000" dirty="0" smtClean="0"/>
              <a:t>Tarih </a:t>
            </a:r>
            <a:r>
              <a:rPr lang="tr-TR" sz="3000" dirty="0"/>
              <a:t>07/12/2004</a:t>
            </a:r>
            <a:br>
              <a:rPr lang="tr-TR" sz="3000" dirty="0"/>
            </a:br>
            <a:r>
              <a:rPr lang="tr-TR" sz="3000" dirty="0"/>
              <a:t>Sayı B.07.0.GEL.0.55/5529- 718 / </a:t>
            </a:r>
            <a:r>
              <a:rPr lang="tr-TR" sz="3000" dirty="0" smtClean="0"/>
              <a:t>58214  Kapsam</a:t>
            </a:r>
            <a:r>
              <a:rPr lang="tr-TR" sz="3000" dirty="0"/>
              <a:t/>
            </a:r>
            <a:br>
              <a:rPr lang="tr-TR" sz="3000" dirty="0"/>
            </a:br>
            <a:endParaRPr lang="tr-TR" sz="3000" dirty="0" smtClean="0"/>
          </a:p>
          <a:p>
            <a:pPr marL="0" indent="0">
              <a:buNone/>
            </a:pPr>
            <a:r>
              <a:rPr lang="tr-TR" sz="3000" dirty="0" smtClean="0"/>
              <a:t>T.C. MALİYE </a:t>
            </a:r>
            <a:r>
              <a:rPr lang="tr-TR" sz="3000" dirty="0"/>
              <a:t>BAKANLIĞI</a:t>
            </a:r>
            <a:br>
              <a:rPr lang="tr-TR" sz="3000" dirty="0"/>
            </a:br>
            <a:r>
              <a:rPr lang="tr-TR" sz="3000" dirty="0"/>
              <a:t>Gelirler Genel Müdürlüğü</a:t>
            </a:r>
            <a:br>
              <a:rPr lang="tr-TR" sz="3000" dirty="0"/>
            </a:br>
            <a:r>
              <a:rPr lang="tr-TR" sz="3000" dirty="0"/>
              <a:t>SAYI : B.07.0.GEL.0.55/5529- 718 </a:t>
            </a:r>
            <a:br>
              <a:rPr lang="tr-TR" sz="3000" dirty="0"/>
            </a:br>
            <a:r>
              <a:rPr lang="tr-TR" sz="3000" dirty="0"/>
              <a:t>İZMİR VALİLİĞİNE</a:t>
            </a:r>
            <a:br>
              <a:rPr lang="tr-TR" sz="3000" dirty="0"/>
            </a:br>
            <a:r>
              <a:rPr lang="tr-TR" sz="3000" dirty="0"/>
              <a:t>(</a:t>
            </a:r>
            <a:r>
              <a:rPr lang="tr-TR" sz="3000" dirty="0" err="1"/>
              <a:t>Defterdarlık:Vasıtalı</a:t>
            </a:r>
            <a:r>
              <a:rPr lang="tr-TR" sz="3000" dirty="0"/>
              <a:t> Vergiler Gelir Müdürlüğü)</a:t>
            </a:r>
            <a:br>
              <a:rPr lang="tr-TR" sz="3000" dirty="0"/>
            </a:br>
            <a:r>
              <a:rPr lang="tr-TR" sz="3000" dirty="0"/>
              <a:t>İLGİ: 27.5.2004 gün ve DEF.0.35.12/KDV:02-4572/405 sayılı yazınız.</a:t>
            </a:r>
            <a:br>
              <a:rPr lang="tr-TR" sz="3000" dirty="0"/>
            </a:br>
            <a:r>
              <a:rPr lang="tr-TR" sz="3000" dirty="0"/>
              <a:t>İlgi yazınız ekinde alınan ve iliniz ............... Vergi Dairesi mükelleflerinden ............... Ltd. Şti </a:t>
            </a:r>
            <a:r>
              <a:rPr lang="tr-TR" sz="3000" dirty="0" err="1"/>
              <a:t>nin</a:t>
            </a:r>
            <a:r>
              <a:rPr lang="tr-TR" sz="3000" dirty="0"/>
              <a:t> müracaatına ilişkin Defterdarlığınızca tayin olunan 25.5.2004 tarih ve 4781 sayılı </a:t>
            </a:r>
            <a:r>
              <a:rPr lang="tr-TR" sz="3000" dirty="0" err="1"/>
              <a:t>özelgeniz</a:t>
            </a:r>
            <a:r>
              <a:rPr lang="tr-TR" sz="3000" dirty="0"/>
              <a:t> Katma Değer Vergisi Kanunu yönünden incelenmiş, aşağıdaki açıklamaların yapılmasına karar verilmiştir.</a:t>
            </a:r>
            <a:br>
              <a:rPr lang="tr-TR" sz="3000" dirty="0"/>
            </a:br>
            <a:endParaRPr lang="tr-TR" sz="3000" dirty="0" smtClean="0"/>
          </a:p>
          <a:p>
            <a:pPr marL="0" indent="0">
              <a:buNone/>
            </a:pPr>
            <a:r>
              <a:rPr lang="tr-TR" sz="3000" dirty="0" smtClean="0"/>
              <a:t>Katma </a:t>
            </a:r>
            <a:r>
              <a:rPr lang="tr-TR" sz="3000" dirty="0"/>
              <a:t>Değer Vergisi Kanununun 34/1. Maddesi ile yurt içinden sağlanan veya ithal olunan mal ve hizmetlere ait katma değer vergisinin alış faturası veya benzeri vesikalar ve gümrük makbuzu üzerinden ayrıca gösterilmesi ve bu vesikaların kanuni defterler kaydedilmesi şartıyla indirilebileceği hükme bağlanmıştır.</a:t>
            </a:r>
            <a:br>
              <a:rPr lang="tr-TR" sz="3000" dirty="0"/>
            </a:br>
            <a:r>
              <a:rPr lang="tr-TR" sz="3000" dirty="0"/>
              <a:t>Aynı Kanunun 30/d maddesinde, Gelir ve Kurumlar Vergisi Kanunlarına göre kazancın tespitinde indirimi kabul edilmeyen giderler dolayısıyla ödenen katma değer vergisinin indirim konusu yapılamayacağı belirtilmektedir.</a:t>
            </a:r>
            <a:br>
              <a:rPr lang="tr-TR" sz="3000" dirty="0"/>
            </a:br>
            <a:r>
              <a:rPr lang="tr-TR" sz="3000" dirty="0"/>
              <a:t>Öte yandan, Gelir Vergisi Kanununun 40/1. maddesinde ticari kazancın elde edilmesi ve idame ettirilmesi için yapılan genel giderlerin safi ticari kazancın tespitinde gider olarak indirilebileceği hüküm altına alınmıştır.</a:t>
            </a:r>
            <a:br>
              <a:rPr lang="tr-TR" sz="3000" dirty="0"/>
            </a:br>
            <a:r>
              <a:rPr lang="tr-TR" sz="3000" dirty="0"/>
              <a:t>Vergi Usul Kanununun 3. maddesinde vergilendirmede vergiyi doğuran olay ve bu olaya ilişkin muamelelerin gerçek mahiyeti esastır denilmiş, bu olaya ilişkin muamelelerin gerçek mahiyetinin yemin hariç her türlü delille ispatlanabileceği belirtilmiştir.</a:t>
            </a:r>
            <a:br>
              <a:rPr lang="tr-TR" sz="3000" dirty="0"/>
            </a:br>
            <a:r>
              <a:rPr lang="tr-TR" sz="3000" dirty="0"/>
              <a:t>Bu çerçevede, işyerinde kullanıldığı iddia edilen ancak başkası adına kayıtlı olan su, elektrik, telefon fatura bedellerinin f</a:t>
            </a:r>
            <a:r>
              <a:rPr lang="tr-TR" sz="3000" b="1" u="sng" dirty="0"/>
              <a:t>aaliyette bulunulan işyerine ait olduğunun ve işle ilgili olarak kullanıldığının kesin delillerle ispati halinde bu belgelere dayalı giderlerle ilgili olarak yüklenilen katma değer vergisinin indirim konusu yapılması mümkün bulunmaktadır.</a:t>
            </a:r>
            <a:r>
              <a:rPr lang="tr-TR" sz="3000" dirty="0"/>
              <a:t/>
            </a:r>
            <a:br>
              <a:rPr lang="tr-TR" sz="3000" dirty="0"/>
            </a:br>
            <a:r>
              <a:rPr lang="tr-TR" sz="3000" dirty="0"/>
              <a:t>Bilgi edinilmesini ve </a:t>
            </a:r>
            <a:r>
              <a:rPr lang="tr-TR" sz="3000" dirty="0" err="1"/>
              <a:t>özelgenin</a:t>
            </a:r>
            <a:r>
              <a:rPr lang="tr-TR" sz="3000" dirty="0"/>
              <a:t> Katma Değer Vergisi Mevzuatı yönünden bu açıklamalar çerçevesinde yeniden değerlendirilerek durumun adı geçen mükellefe de duyurulmasını rica ederim.</a:t>
            </a:r>
            <a:br>
              <a:rPr lang="tr-TR" sz="3000" dirty="0"/>
            </a:br>
            <a:r>
              <a:rPr lang="tr-TR" sz="3000" dirty="0" err="1"/>
              <a:t>Ymm</a:t>
            </a:r>
            <a:r>
              <a:rPr lang="tr-TR" sz="3000" dirty="0"/>
              <a:t> </a:t>
            </a:r>
            <a:r>
              <a:rPr lang="tr-TR" sz="3000" dirty="0" err="1"/>
              <a:t>Ibrahim</a:t>
            </a:r>
            <a:r>
              <a:rPr lang="tr-TR" sz="3000" dirty="0"/>
              <a:t> Sadi </a:t>
            </a:r>
            <a:r>
              <a:rPr lang="tr-TR" sz="3000" dirty="0" smtClean="0"/>
              <a:t>Erk</a:t>
            </a:r>
            <a:endParaRPr lang="tr-TR" sz="2000" dirty="0"/>
          </a:p>
        </p:txBody>
      </p:sp>
    </p:spTree>
    <p:extLst>
      <p:ext uri="{BB962C8B-B14F-4D97-AF65-F5344CB8AC3E}">
        <p14:creationId xmlns:p14="http://schemas.microsoft.com/office/powerpoint/2010/main" val="150939325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a:solidFill>
                  <a:srgbClr val="FF0000"/>
                </a:solidFill>
              </a:rPr>
              <a:t>Soru- </a:t>
            </a:r>
            <a:r>
              <a:rPr lang="tr-TR" sz="2000" dirty="0" smtClean="0">
                <a:solidFill>
                  <a:srgbClr val="FF0000"/>
                </a:solidFill>
              </a:rPr>
              <a:t>35)</a:t>
            </a:r>
            <a:r>
              <a:rPr lang="tr-TR" sz="2000" dirty="0">
                <a:solidFill>
                  <a:srgbClr val="FF0000"/>
                </a:solidFill>
              </a:rPr>
              <a:t/>
            </a:r>
            <a:br>
              <a:rPr lang="tr-TR" sz="2000" dirty="0">
                <a:solidFill>
                  <a:srgbClr val="FF0000"/>
                </a:solidFill>
              </a:rPr>
            </a:br>
            <a:r>
              <a:rPr lang="tr-TR" sz="2000" dirty="0">
                <a:solidFill>
                  <a:srgbClr val="0070C0"/>
                </a:solidFill>
              </a:rPr>
              <a:t>Kargo şirketi aracılığıyla taşıttırılan </a:t>
            </a:r>
            <a:r>
              <a:rPr lang="tr-TR" sz="2000" dirty="0" err="1">
                <a:solidFill>
                  <a:srgbClr val="0070C0"/>
                </a:solidFill>
              </a:rPr>
              <a:t>emtialara</a:t>
            </a:r>
            <a:r>
              <a:rPr lang="tr-TR" sz="2000" dirty="0">
                <a:solidFill>
                  <a:srgbClr val="0070C0"/>
                </a:solidFill>
              </a:rPr>
              <a:t> ilişkin i</a:t>
            </a:r>
            <a:r>
              <a:rPr lang="tr-TR" sz="2000" u="sng" dirty="0">
                <a:solidFill>
                  <a:srgbClr val="0070C0"/>
                </a:solidFill>
              </a:rPr>
              <a:t>rsaliye veya </a:t>
            </a:r>
            <a:r>
              <a:rPr lang="tr-TR" sz="2000" u="sng" dirty="0" err="1">
                <a:solidFill>
                  <a:srgbClr val="0070C0"/>
                </a:solidFill>
              </a:rPr>
              <a:t>irsaliyeli</a:t>
            </a:r>
            <a:r>
              <a:rPr lang="tr-TR" sz="2000" u="sng" dirty="0">
                <a:solidFill>
                  <a:srgbClr val="0070C0"/>
                </a:solidFill>
              </a:rPr>
              <a:t> faturanın</a:t>
            </a:r>
            <a:r>
              <a:rPr lang="tr-TR" sz="2000" dirty="0">
                <a:solidFill>
                  <a:srgbClr val="0070C0"/>
                </a:solidFill>
              </a:rPr>
              <a:t> koli içine konulması mümkün müdür?</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a:bodyPr>
          <a:lstStyle/>
          <a:p>
            <a:endParaRPr lang="tr-TR" sz="2000" b="1" dirty="0" smtClean="0"/>
          </a:p>
          <a:p>
            <a:r>
              <a:rPr lang="tr-TR" sz="2000" b="1" dirty="0" smtClean="0"/>
              <a:t>Cevap</a:t>
            </a:r>
            <a:r>
              <a:rPr lang="tr-TR" sz="2000" b="1" dirty="0"/>
              <a:t>:</a:t>
            </a:r>
            <a:r>
              <a:rPr lang="tr-TR" sz="2000" dirty="0"/>
              <a:t> Kargo aracılığıyla müşterilere gönderilen emtiaya ilişkin </a:t>
            </a:r>
            <a:r>
              <a:rPr lang="tr-TR" sz="2000" u="sng" dirty="0"/>
              <a:t>sevk irsaliyesi veya </a:t>
            </a:r>
            <a:r>
              <a:rPr lang="tr-TR" sz="2000" u="sng" dirty="0" err="1"/>
              <a:t>irsaliyeli</a:t>
            </a:r>
            <a:r>
              <a:rPr lang="tr-TR" sz="2000" u="sng" dirty="0"/>
              <a:t> faturanın</a:t>
            </a:r>
            <a:r>
              <a:rPr lang="tr-TR" sz="2000" dirty="0"/>
              <a:t> emtia ile birlikte kolinin içine konulması mümkün bulunmamaktadır. </a:t>
            </a:r>
            <a:endParaRPr lang="tr-TR" sz="2000" dirty="0" smtClean="0"/>
          </a:p>
          <a:p>
            <a:r>
              <a:rPr lang="tr-TR" sz="2000" dirty="0" smtClean="0"/>
              <a:t>Ancak</a:t>
            </a:r>
            <a:r>
              <a:rPr lang="tr-TR" sz="2000" dirty="0"/>
              <a:t>, </a:t>
            </a:r>
            <a:r>
              <a:rPr lang="tr-TR" sz="2000" u="sng" dirty="0"/>
              <a:t>faturanın</a:t>
            </a:r>
            <a:r>
              <a:rPr lang="tr-TR" sz="2000" dirty="0"/>
              <a:t> emtia ile birlikte kolinin içine konulması mümkündür. (02.10.2014 tarih ve 2321 sayılı </a:t>
            </a:r>
            <a:r>
              <a:rPr lang="tr-TR" sz="2000" dirty="0" err="1"/>
              <a:t>özelge</a:t>
            </a:r>
            <a:r>
              <a:rPr lang="tr-TR" sz="2000" dirty="0"/>
              <a:t>) </a:t>
            </a:r>
          </a:p>
          <a:p>
            <a:endParaRPr lang="tr-TR" sz="2000" dirty="0"/>
          </a:p>
        </p:txBody>
      </p:sp>
    </p:spTree>
    <p:extLst>
      <p:ext uri="{BB962C8B-B14F-4D97-AF65-F5344CB8AC3E}">
        <p14:creationId xmlns:p14="http://schemas.microsoft.com/office/powerpoint/2010/main" val="71794309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a:solidFill>
                  <a:srgbClr val="FF0000"/>
                </a:solidFill>
              </a:rPr>
              <a:t>Soru- </a:t>
            </a:r>
            <a:r>
              <a:rPr lang="tr-TR" sz="2000" dirty="0" smtClean="0">
                <a:solidFill>
                  <a:srgbClr val="FF0000"/>
                </a:solidFill>
              </a:rPr>
              <a:t>36)</a:t>
            </a:r>
            <a:r>
              <a:rPr lang="tr-TR" sz="2000" dirty="0">
                <a:solidFill>
                  <a:srgbClr val="FF0000"/>
                </a:solidFill>
              </a:rPr>
              <a:t/>
            </a:r>
            <a:br>
              <a:rPr lang="tr-TR" sz="2000" dirty="0">
                <a:solidFill>
                  <a:srgbClr val="FF0000"/>
                </a:solidFill>
              </a:rPr>
            </a:br>
            <a:r>
              <a:rPr lang="tr-TR" sz="2000" dirty="0">
                <a:solidFill>
                  <a:srgbClr val="0070C0"/>
                </a:solidFill>
              </a:rPr>
              <a:t>İşverenler, asgari geçim indirimini ücretliye ödemedikleri takdirde ne tür cezai işlem uygulanacaktır?</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a:bodyPr>
          <a:lstStyle/>
          <a:p>
            <a:r>
              <a:rPr lang="tr-TR" sz="2000" b="1" dirty="0"/>
              <a:t>Cevap:</a:t>
            </a:r>
            <a:r>
              <a:rPr lang="tr-TR" sz="2000" dirty="0"/>
              <a:t> İşverenler tarafından hizmet erbabının ücret gelirlerinden kesilen gelir vergisinden mahsup edilen asgari geçim indirimi tutarının, o ayki ücretiyle birlikte ücretliye nakden ödenmesi gerekir. </a:t>
            </a:r>
            <a:r>
              <a:rPr lang="tr-TR" sz="2000" u="sng" dirty="0"/>
              <a:t>Aksi takdirde, ücretliye nakden ödenmeyen asgari geçim indirimi, işverenler tarafından haksız yere yapılan bir mahsup işlemi niteliği taşıyacak ve tevkif suretiyle kesilen verginin bu tutar kadar olan kısmı, muhtasar beyanname ile eksik beyan edilmiş olacaktır. </a:t>
            </a:r>
            <a:br>
              <a:rPr lang="tr-TR" sz="2000" u="sng" dirty="0"/>
            </a:br>
            <a:endParaRPr lang="tr-TR" sz="2000" dirty="0"/>
          </a:p>
          <a:p>
            <a:r>
              <a:rPr lang="tr-TR" sz="2000" u="sng" dirty="0"/>
              <a:t>Bu nedenle, yukarıda belirtilen şekilde ücretliye nakden ödenmeyen asgari geçim indirimi o ayda eksik beyan edilmiş vergi </a:t>
            </a:r>
            <a:r>
              <a:rPr lang="tr-TR" sz="2000" u="sng" dirty="0" err="1"/>
              <a:t>tevkifatı</a:t>
            </a:r>
            <a:r>
              <a:rPr lang="tr-TR" sz="2000" u="sng" dirty="0"/>
              <a:t> olarak kabul edilerek, bu vergiler için de işverenler hakkında cezalı tarhiyat yapılacaktır.</a:t>
            </a:r>
            <a:endParaRPr lang="tr-TR" sz="2000" dirty="0"/>
          </a:p>
          <a:p>
            <a:endParaRPr lang="tr-TR" sz="2000" dirty="0"/>
          </a:p>
        </p:txBody>
      </p:sp>
    </p:spTree>
    <p:extLst>
      <p:ext uri="{BB962C8B-B14F-4D97-AF65-F5344CB8AC3E}">
        <p14:creationId xmlns:p14="http://schemas.microsoft.com/office/powerpoint/2010/main" val="426946068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a:solidFill>
                  <a:srgbClr val="FF0000"/>
                </a:solidFill>
              </a:rPr>
              <a:t>Soru- </a:t>
            </a:r>
            <a:r>
              <a:rPr lang="tr-TR" sz="2000" dirty="0" smtClean="0">
                <a:solidFill>
                  <a:srgbClr val="FF0000"/>
                </a:solidFill>
              </a:rPr>
              <a:t>37)</a:t>
            </a:r>
            <a:r>
              <a:rPr lang="tr-TR" sz="2000" dirty="0">
                <a:solidFill>
                  <a:srgbClr val="FF0000"/>
                </a:solidFill>
              </a:rPr>
              <a:t/>
            </a:r>
            <a:br>
              <a:rPr lang="tr-TR" sz="2000" dirty="0">
                <a:solidFill>
                  <a:srgbClr val="FF0000"/>
                </a:solidFill>
              </a:rPr>
            </a:br>
            <a:r>
              <a:rPr lang="tr-TR" sz="2000" dirty="0">
                <a:solidFill>
                  <a:srgbClr val="0070C0"/>
                </a:solidFill>
              </a:rPr>
              <a:t>Eşlerin her ikisinin de ücretli olması durumunda asgari geçim indirimi uygulamasında çocukları hangi eş bildirecektir?</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a:bodyPr>
          <a:lstStyle/>
          <a:p>
            <a:r>
              <a:rPr lang="tr-TR" sz="2000" b="1" dirty="0"/>
              <a:t>Cevap: </a:t>
            </a:r>
            <a:r>
              <a:rPr lang="tr-TR" sz="2000" dirty="0"/>
              <a:t>Asgari geçim indirimi uygulamasında eşlerin her ikisinin de ücretli olması halinde çocuklar yalnızca sosyal güvenlik yönünden tabi oldukları eşin bildirimine dâhil edilecektir</a:t>
            </a:r>
          </a:p>
          <a:p>
            <a:endParaRPr lang="tr-TR" sz="2000" dirty="0"/>
          </a:p>
        </p:txBody>
      </p:sp>
    </p:spTree>
    <p:extLst>
      <p:ext uri="{BB962C8B-B14F-4D97-AF65-F5344CB8AC3E}">
        <p14:creationId xmlns:p14="http://schemas.microsoft.com/office/powerpoint/2010/main" val="354579063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sz="2000" dirty="0">
                <a:solidFill>
                  <a:srgbClr val="FF0000"/>
                </a:solidFill>
              </a:rPr>
              <a:t>Soru- </a:t>
            </a:r>
            <a:r>
              <a:rPr lang="tr-TR" sz="2000" dirty="0" smtClean="0">
                <a:solidFill>
                  <a:srgbClr val="FF0000"/>
                </a:solidFill>
              </a:rPr>
              <a:t>38)</a:t>
            </a:r>
            <a:r>
              <a:rPr lang="tr-TR" sz="2000" dirty="0">
                <a:solidFill>
                  <a:srgbClr val="FF0000"/>
                </a:solidFill>
              </a:rPr>
              <a:t/>
            </a:r>
            <a:br>
              <a:rPr lang="tr-TR" sz="2000" dirty="0">
                <a:solidFill>
                  <a:srgbClr val="FF0000"/>
                </a:solidFill>
              </a:rPr>
            </a:br>
            <a:r>
              <a:rPr lang="tr-TR" sz="2000" dirty="0">
                <a:solidFill>
                  <a:srgbClr val="0070C0"/>
                </a:solidFill>
              </a:rPr>
              <a:t>Basit </a:t>
            </a:r>
            <a:r>
              <a:rPr lang="tr-TR" sz="2000" dirty="0" err="1">
                <a:solidFill>
                  <a:srgbClr val="0070C0"/>
                </a:solidFill>
              </a:rPr>
              <a:t>Usül</a:t>
            </a:r>
            <a:r>
              <a:rPr lang="tr-TR" sz="2000" dirty="0">
                <a:solidFill>
                  <a:srgbClr val="0070C0"/>
                </a:solidFill>
              </a:rPr>
              <a:t> Mükellefi Sigortalı işçi çalıştırabilir mi?</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a:bodyPr>
          <a:lstStyle/>
          <a:p>
            <a:pPr marL="0" indent="0">
              <a:buNone/>
            </a:pPr>
            <a:endParaRPr lang="tr-TR" sz="2000" dirty="0" smtClean="0"/>
          </a:p>
        </p:txBody>
      </p:sp>
    </p:spTree>
    <p:extLst>
      <p:ext uri="{BB962C8B-B14F-4D97-AF65-F5344CB8AC3E}">
        <p14:creationId xmlns:p14="http://schemas.microsoft.com/office/powerpoint/2010/main" val="2501781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8229600" cy="6624736"/>
          </a:xfrm>
        </p:spPr>
        <p:txBody>
          <a:bodyPr>
            <a:normAutofit fontScale="25000" lnSpcReduction="20000"/>
          </a:bodyPr>
          <a:lstStyle/>
          <a:p>
            <a:endParaRPr lang="tr-TR" sz="5600" dirty="0" smtClean="0"/>
          </a:p>
          <a:p>
            <a:r>
              <a:rPr lang="tr-TR" sz="5600" dirty="0" smtClean="0">
                <a:solidFill>
                  <a:srgbClr val="0070C0"/>
                </a:solidFill>
              </a:rPr>
              <a:t>Mükellefin söz konusu tutarları on sekiz taksitte ödemek istemesi durumunda ise ödemesi gereken toplam tutar (16.054,00 * 1,15 =) 18.462,10 TL, her bir taksit tutarı ise (18.462,10 / 18 =) 1.025,67 TL olarak hesaplanacak ve muhasebe kaydı aşağıdaki gibi yapılacaktır. </a:t>
            </a:r>
          </a:p>
          <a:p>
            <a:r>
              <a:rPr lang="tr-TR" sz="5600" dirty="0" smtClean="0"/>
              <a:t>-------------------------------	 /     --------------------------- 	</a:t>
            </a:r>
          </a:p>
          <a:p>
            <a:r>
              <a:rPr lang="tr-TR" sz="5600" dirty="0" smtClean="0"/>
              <a:t>180/280  GELECEK AYLARA/YILLARA AİT GİDERLER 	18.462,10 	</a:t>
            </a:r>
          </a:p>
          <a:p>
            <a:endParaRPr lang="tr-TR" sz="5600" dirty="0" smtClean="0"/>
          </a:p>
          <a:p>
            <a:r>
              <a:rPr lang="tr-TR" sz="5600" dirty="0" smtClean="0"/>
              <a:t>368 VADESİ GEÇMİŞ ERTELENMİŞ VEYA TAKSİTLENDİRİLMİŞ VERGİ VE DİĞER YÜKÜMLÜLÜKLER 	6.243,22 	</a:t>
            </a:r>
          </a:p>
          <a:p>
            <a:r>
              <a:rPr lang="tr-TR" sz="5600" dirty="0" smtClean="0"/>
              <a:t>438      KAMUYA OLAN ERTELENMİŞ VEYA TAKSİTLENDİRİLMİŞ BORÇLAR HESABI 	                       9.810,78 	</a:t>
            </a:r>
          </a:p>
          <a:p>
            <a:r>
              <a:rPr lang="tr-TR" sz="5600" dirty="0" smtClean="0"/>
              <a:t>381/481    GİDER TAHAKKUKLARI (Katsayı Farkı) 	                                                                     2.408,10 	</a:t>
            </a:r>
          </a:p>
          <a:p>
            <a:r>
              <a:rPr lang="tr-TR" sz="5600" dirty="0" smtClean="0"/>
              <a:t>*2011, 2012, 2013, 2014 ve 2015 Yıllarına İlişkin Gelir Vergisi Matrah Artırımı Tahakkuku	</a:t>
            </a:r>
          </a:p>
          <a:p>
            <a:r>
              <a:rPr lang="tr-TR" sz="5600" dirty="0"/>
              <a:t>-------------------------------	 /     --------------------------- 	</a:t>
            </a:r>
          </a:p>
          <a:p>
            <a:r>
              <a:rPr lang="tr-TR" sz="5600" dirty="0" smtClean="0">
                <a:solidFill>
                  <a:srgbClr val="0070C0"/>
                </a:solidFill>
              </a:rPr>
              <a:t>Söz konusu yapılandırmaya ilişkin olarak ilk taksit ödemesinde yapılacak kayıt ise aşağıdaki gibi olacaktır. ---</a:t>
            </a:r>
            <a:r>
              <a:rPr lang="tr-TR" sz="5600" dirty="0" smtClean="0"/>
              <a:t>------------------------------------- 	/ 	--------------------------------------- 	</a:t>
            </a:r>
          </a:p>
          <a:p>
            <a:r>
              <a:rPr lang="tr-TR" sz="5600" dirty="0" smtClean="0"/>
              <a:t>368 -  VADESİ GEÇMİŞ ERTELENMİŞ VEYA TAKSİTLENDİRİLMİŞ </a:t>
            </a:r>
          </a:p>
          <a:p>
            <a:r>
              <a:rPr lang="tr-TR" sz="5600" dirty="0"/>
              <a:t> </a:t>
            </a:r>
            <a:r>
              <a:rPr lang="tr-TR" sz="5600" dirty="0" smtClean="0"/>
              <a:t>          VERGİ VE DİĞER YÜKÜMLÜLÜKLER 	                                      891,89 	</a:t>
            </a:r>
          </a:p>
          <a:p>
            <a:r>
              <a:rPr lang="tr-TR" sz="5600" dirty="0" smtClean="0"/>
              <a:t>381- GİDER TAHAKKUKLARI  (Katsayı Farkı) 	                                      133,78	</a:t>
            </a:r>
          </a:p>
          <a:p>
            <a:r>
              <a:rPr lang="tr-TR" sz="5600" dirty="0" smtClean="0"/>
              <a:t>                                               102 -BANKALAR 	                                                                                          1.025,67 	</a:t>
            </a:r>
          </a:p>
          <a:p>
            <a:r>
              <a:rPr lang="tr-TR" sz="5600" dirty="0" smtClean="0"/>
              <a:t>*2011, 2012, 2013, 2014 ve 2015 Gelir Vergisi Matrah Artırımı 1.Taksit Ödemesi 	</a:t>
            </a:r>
          </a:p>
          <a:p>
            <a:r>
              <a:rPr lang="tr-TR" sz="5600" dirty="0"/>
              <a:t>------------------------------------- 	/ 	--------------------------------------- 	</a:t>
            </a:r>
          </a:p>
          <a:p>
            <a:r>
              <a:rPr lang="tr-TR" sz="5600" dirty="0" smtClean="0"/>
              <a:t>689 	- 	DİĞER OLAĞANDIŞI GİDER VE ZARARLAR </a:t>
            </a:r>
          </a:p>
          <a:p>
            <a:r>
              <a:rPr lang="tr-TR" sz="5600" dirty="0" smtClean="0"/>
              <a:t>(Kanunen Kabul Edilmeyen Gider) 	1.025,67 	</a:t>
            </a:r>
          </a:p>
          <a:p>
            <a:r>
              <a:rPr lang="tr-TR" sz="5600" dirty="0" smtClean="0"/>
              <a:t>                                    180 	- 	GELECEK AYLARA AİT GİDERLER 	1.025,67 	</a:t>
            </a:r>
          </a:p>
          <a:p>
            <a:r>
              <a:rPr lang="tr-TR" sz="5600" dirty="0" smtClean="0"/>
              <a:t>*2011, 2012, 2013, 2014 ve 2015 Gelir Vergisi Matrah Artırımı 1.Taksit Ödemesi 	</a:t>
            </a:r>
          </a:p>
          <a:p>
            <a:r>
              <a:rPr lang="tr-TR" sz="5600" dirty="0" smtClean="0"/>
              <a:t>-------------------------------------------- 	/ 	---------------------------------------- 	</a:t>
            </a:r>
          </a:p>
          <a:p>
            <a:endParaRPr lang="tr-TR" sz="2000" dirty="0"/>
          </a:p>
        </p:txBody>
      </p:sp>
    </p:spTree>
    <p:extLst>
      <p:ext uri="{BB962C8B-B14F-4D97-AF65-F5344CB8AC3E}">
        <p14:creationId xmlns:p14="http://schemas.microsoft.com/office/powerpoint/2010/main" val="14644566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sz="2000" dirty="0">
                <a:solidFill>
                  <a:srgbClr val="FF0000"/>
                </a:solidFill>
              </a:rPr>
              <a:t>Soru- </a:t>
            </a:r>
            <a:r>
              <a:rPr lang="tr-TR" sz="2000" dirty="0" smtClean="0">
                <a:solidFill>
                  <a:srgbClr val="FF0000"/>
                </a:solidFill>
              </a:rPr>
              <a:t>38)</a:t>
            </a:r>
            <a:r>
              <a:rPr lang="tr-TR" sz="2000" dirty="0">
                <a:solidFill>
                  <a:srgbClr val="FF0000"/>
                </a:solidFill>
              </a:rPr>
              <a:t/>
            </a:r>
            <a:br>
              <a:rPr lang="tr-TR" sz="2000" dirty="0">
                <a:solidFill>
                  <a:srgbClr val="FF0000"/>
                </a:solidFill>
              </a:rPr>
            </a:br>
            <a:r>
              <a:rPr lang="tr-TR" sz="2000" dirty="0">
                <a:solidFill>
                  <a:srgbClr val="0070C0"/>
                </a:solidFill>
              </a:rPr>
              <a:t>Basit </a:t>
            </a:r>
            <a:r>
              <a:rPr lang="tr-TR" sz="2000" dirty="0" err="1">
                <a:solidFill>
                  <a:srgbClr val="0070C0"/>
                </a:solidFill>
              </a:rPr>
              <a:t>Usül</a:t>
            </a:r>
            <a:r>
              <a:rPr lang="tr-TR" sz="2000" dirty="0">
                <a:solidFill>
                  <a:srgbClr val="0070C0"/>
                </a:solidFill>
              </a:rPr>
              <a:t> Mükellefi Sigortalı işçi çalıştırabilir mi?</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a:bodyPr>
          <a:lstStyle/>
          <a:p>
            <a:endParaRPr lang="tr-TR" sz="2000" dirty="0" smtClean="0"/>
          </a:p>
          <a:p>
            <a:r>
              <a:rPr lang="tr-TR" sz="2000" dirty="0" smtClean="0"/>
              <a:t>Bir </a:t>
            </a:r>
            <a:r>
              <a:rPr lang="tr-TR" sz="2000" dirty="0" err="1" smtClean="0"/>
              <a:t>özelgeden</a:t>
            </a:r>
            <a:r>
              <a:rPr lang="tr-TR" sz="2000" dirty="0" smtClean="0"/>
              <a:t> alıntı:</a:t>
            </a:r>
          </a:p>
          <a:p>
            <a:r>
              <a:rPr lang="tr-TR" sz="2000" dirty="0" smtClean="0"/>
              <a:t>Bu </a:t>
            </a:r>
            <a:r>
              <a:rPr lang="tr-TR" sz="2000" dirty="0"/>
              <a:t>hüküm ve açıklamalara göre; Gelir Vergisi Kanununun 47 </a:t>
            </a:r>
            <a:r>
              <a:rPr lang="tr-TR" sz="2000" dirty="0" err="1"/>
              <a:t>nci</a:t>
            </a:r>
            <a:r>
              <a:rPr lang="tr-TR" sz="2000" dirty="0"/>
              <a:t> ve 48 inci maddelerinde belirtilen basit usule tabi olmanın genel ve özel şartlarını topluca taşımanız halinde, şehir içi dolmuş taşımacılığı faaliyetinizden dolayı birden fazla işçi çalıştırmanız basit usulde vergilendirilmenize engel teşkil etmemektedir.</a:t>
            </a:r>
          </a:p>
          <a:p>
            <a:endParaRPr lang="tr-TR" sz="2000" dirty="0"/>
          </a:p>
        </p:txBody>
      </p:sp>
    </p:spTree>
    <p:extLst>
      <p:ext uri="{BB962C8B-B14F-4D97-AF65-F5344CB8AC3E}">
        <p14:creationId xmlns:p14="http://schemas.microsoft.com/office/powerpoint/2010/main" val="112107244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sz="2000" dirty="0">
                <a:solidFill>
                  <a:srgbClr val="FF0000"/>
                </a:solidFill>
              </a:rPr>
              <a:t>Soru- </a:t>
            </a:r>
            <a:r>
              <a:rPr lang="tr-TR" sz="2000" dirty="0" smtClean="0">
                <a:solidFill>
                  <a:srgbClr val="FF0000"/>
                </a:solidFill>
              </a:rPr>
              <a:t>39)</a:t>
            </a:r>
            <a:r>
              <a:rPr lang="tr-TR" sz="2000" dirty="0">
                <a:solidFill>
                  <a:srgbClr val="FF0000"/>
                </a:solidFill>
              </a:rPr>
              <a:t/>
            </a:r>
            <a:br>
              <a:rPr lang="tr-TR" sz="2000" dirty="0">
                <a:solidFill>
                  <a:srgbClr val="FF0000"/>
                </a:solidFill>
              </a:rPr>
            </a:br>
            <a:r>
              <a:rPr lang="tr-TR" sz="2000" dirty="0">
                <a:solidFill>
                  <a:srgbClr val="0070C0"/>
                </a:solidFill>
              </a:rPr>
              <a:t>Basit </a:t>
            </a:r>
            <a:r>
              <a:rPr lang="tr-TR" sz="2000" dirty="0" err="1">
                <a:solidFill>
                  <a:srgbClr val="0070C0"/>
                </a:solidFill>
              </a:rPr>
              <a:t>Usülde</a:t>
            </a:r>
            <a:r>
              <a:rPr lang="tr-TR" sz="2000" dirty="0">
                <a:solidFill>
                  <a:srgbClr val="0070C0"/>
                </a:solidFill>
              </a:rPr>
              <a:t> Amortisman ayrılabilir mi?</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lstStyle/>
          <a:p>
            <a:endParaRPr lang="tr-TR" dirty="0"/>
          </a:p>
        </p:txBody>
      </p:sp>
    </p:spTree>
    <p:extLst>
      <p:ext uri="{BB962C8B-B14F-4D97-AF65-F5344CB8AC3E}">
        <p14:creationId xmlns:p14="http://schemas.microsoft.com/office/powerpoint/2010/main" val="424140547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sz="2000" dirty="0">
                <a:solidFill>
                  <a:srgbClr val="FF0000"/>
                </a:solidFill>
              </a:rPr>
              <a:t>Soru- </a:t>
            </a:r>
            <a:r>
              <a:rPr lang="tr-TR" sz="2000" dirty="0" smtClean="0">
                <a:solidFill>
                  <a:srgbClr val="FF0000"/>
                </a:solidFill>
              </a:rPr>
              <a:t>39)</a:t>
            </a:r>
            <a:r>
              <a:rPr lang="tr-TR" sz="2000" dirty="0">
                <a:solidFill>
                  <a:srgbClr val="FF0000"/>
                </a:solidFill>
              </a:rPr>
              <a:t/>
            </a:r>
            <a:br>
              <a:rPr lang="tr-TR" sz="2000" dirty="0">
                <a:solidFill>
                  <a:srgbClr val="FF0000"/>
                </a:solidFill>
              </a:rPr>
            </a:br>
            <a:r>
              <a:rPr lang="tr-TR" sz="2000" dirty="0">
                <a:solidFill>
                  <a:srgbClr val="0070C0"/>
                </a:solidFill>
              </a:rPr>
              <a:t>Basit </a:t>
            </a:r>
            <a:r>
              <a:rPr lang="tr-TR" sz="2000" dirty="0" err="1">
                <a:solidFill>
                  <a:srgbClr val="0070C0"/>
                </a:solidFill>
              </a:rPr>
              <a:t>Usülde</a:t>
            </a:r>
            <a:r>
              <a:rPr lang="tr-TR" sz="2000" dirty="0">
                <a:solidFill>
                  <a:srgbClr val="0070C0"/>
                </a:solidFill>
              </a:rPr>
              <a:t> Amortisman ayrılabilir mi?</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a:bodyPr>
          <a:lstStyle/>
          <a:p>
            <a:r>
              <a:rPr lang="tr-TR" sz="2000" dirty="0"/>
              <a:t>Basit usulde ticari kazanç, bir hesap dönemi içinde elde edilen hasılat ile giderler ve satılan malların alış bedelleri arasındaki müspet farktır. Bu fark, faaliyetle ilgili olarak alınması ve verilmesi mecburi olan alış ve giderler ve hâsılatlara ilişkin belgelerde yazılı tutarlara göre hesaplanacaktır. Kazancın bu şekilde tespiti sırasında emtia ticareti ile uğraşanlarca; ● Hesap dönemi sonundaki emtia mevcudunun değeri hâsılata, ● Hesap dönemi başındaki emtia mevcudunun değeri giderlere ilave edilecektir. </a:t>
            </a:r>
            <a:r>
              <a:rPr lang="tr-TR" sz="2000" u="sng" dirty="0"/>
              <a:t>Ancak, kullanılan sabit kıymetler gider yazılmayacak ve üzerlerinden amortisman hesaplanmayacaktır.</a:t>
            </a:r>
            <a:r>
              <a:rPr lang="tr-TR" sz="2000" dirty="0"/>
              <a:t> Kazancı basit usulde tespit edilen mükelleflerin defter tutma yükümlülükleri bulunmamaktadır.</a:t>
            </a:r>
          </a:p>
          <a:p>
            <a:endParaRPr lang="tr-TR" sz="2000" dirty="0" smtClean="0"/>
          </a:p>
          <a:p>
            <a:r>
              <a:rPr lang="tr-TR" sz="2000" dirty="0" smtClean="0"/>
              <a:t>(</a:t>
            </a:r>
            <a:r>
              <a:rPr lang="tr-TR" sz="2000" dirty="0" err="1" smtClean="0"/>
              <a:t>Gib</a:t>
            </a:r>
            <a:r>
              <a:rPr lang="tr-TR" sz="2000" dirty="0" smtClean="0"/>
              <a:t> Basit </a:t>
            </a:r>
            <a:r>
              <a:rPr lang="tr-TR" sz="2000" dirty="0" err="1" smtClean="0"/>
              <a:t>Usül</a:t>
            </a:r>
            <a:r>
              <a:rPr lang="tr-TR" sz="2000" dirty="0" smtClean="0"/>
              <a:t> Rehberinden alınmıştır)</a:t>
            </a:r>
            <a:endParaRPr lang="tr-TR" sz="2000" dirty="0"/>
          </a:p>
        </p:txBody>
      </p:sp>
    </p:spTree>
    <p:extLst>
      <p:ext uri="{BB962C8B-B14F-4D97-AF65-F5344CB8AC3E}">
        <p14:creationId xmlns:p14="http://schemas.microsoft.com/office/powerpoint/2010/main" val="92388213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sz="2000" dirty="0">
                <a:solidFill>
                  <a:srgbClr val="FF0000"/>
                </a:solidFill>
              </a:rPr>
              <a:t>Soru- </a:t>
            </a:r>
            <a:r>
              <a:rPr lang="tr-TR" sz="2000" dirty="0" smtClean="0">
                <a:solidFill>
                  <a:srgbClr val="FF0000"/>
                </a:solidFill>
              </a:rPr>
              <a:t>40)</a:t>
            </a:r>
            <a:r>
              <a:rPr lang="tr-TR" sz="2000" dirty="0">
                <a:solidFill>
                  <a:srgbClr val="FF0000"/>
                </a:solidFill>
              </a:rPr>
              <a:t/>
            </a:r>
            <a:br>
              <a:rPr lang="tr-TR" sz="2000" dirty="0">
                <a:solidFill>
                  <a:srgbClr val="FF0000"/>
                </a:solidFill>
              </a:rPr>
            </a:br>
            <a:r>
              <a:rPr lang="tr-TR" sz="2000" dirty="0">
                <a:solidFill>
                  <a:srgbClr val="0070C0"/>
                </a:solidFill>
              </a:rPr>
              <a:t>Asgari ücret teşvik geliri için hangi dönemde nasıl bir kayıt yapılmalı.</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1268760"/>
            <a:ext cx="8229600" cy="4857403"/>
          </a:xfrm>
        </p:spPr>
        <p:txBody>
          <a:bodyPr>
            <a:normAutofit fontScale="85000" lnSpcReduction="10000"/>
          </a:bodyPr>
          <a:lstStyle/>
          <a:p>
            <a:endParaRPr lang="tr-TR" sz="2000" dirty="0" smtClean="0"/>
          </a:p>
          <a:p>
            <a:r>
              <a:rPr lang="tr-TR" sz="2000" dirty="0" smtClean="0"/>
              <a:t>6661 Sayılı Kanun Asgari Ücret </a:t>
            </a:r>
            <a:r>
              <a:rPr lang="tr-TR" sz="2000" dirty="0" err="1" smtClean="0"/>
              <a:t>teşviği</a:t>
            </a:r>
            <a:r>
              <a:rPr lang="tr-TR" sz="2000" dirty="0" smtClean="0"/>
              <a:t> ödemeye bağlı olmayan bir indirim olduğu için Personel Aylığı tahakkuku yapılıyorken ilgili bulunduğu ayda kayıt edilebilir.</a:t>
            </a:r>
          </a:p>
          <a:p>
            <a:endParaRPr lang="tr-TR" sz="2000" dirty="0" smtClean="0"/>
          </a:p>
          <a:p>
            <a:r>
              <a:rPr lang="tr-TR" sz="2000" dirty="0" smtClean="0"/>
              <a:t>1.inci sınıf defterlerde 602 hesaba kayıt yapılması hesabın işleyişine de uygundur. </a:t>
            </a:r>
          </a:p>
          <a:p>
            <a:r>
              <a:rPr lang="tr-TR" sz="2000" b="1" dirty="0"/>
              <a:t>602. </a:t>
            </a:r>
            <a:r>
              <a:rPr lang="tr-TR" sz="2000" b="1" u="sng" dirty="0"/>
              <a:t>DİĞER GELİRLER</a:t>
            </a:r>
            <a:endParaRPr lang="tr-TR" sz="2000" dirty="0"/>
          </a:p>
          <a:p>
            <a:r>
              <a:rPr lang="tr-TR" sz="2000" dirty="0"/>
              <a:t>İşletmenin korunması, ihracatı teşvik ya da hükümet politikasına uyma zorunluluğu karşısında oluşan işletmenin faaliyet hasılatındaki düşüklüğü veya faaliyet zararını gidermek için, sermaye katkısı niteliğinde olmayan, mali yardımlar (sübvansiyonlar), devletin bazı malları vergi, resim, harç ve benzeri yükümlülüklerden istisna etmesi yoluyla yaptığı yardımlar (vergi iadeleri) ve satış tarihindeki vade farkları, ihracatla ilgili fiyat istikrar destekleme primi vb.. hasılat kalemleri bu hesapta izlenir.</a:t>
            </a:r>
          </a:p>
          <a:p>
            <a:endParaRPr lang="tr-TR" sz="2000" dirty="0" smtClean="0"/>
          </a:p>
          <a:p>
            <a:r>
              <a:rPr lang="tr-TR" sz="2000" dirty="0" smtClean="0"/>
              <a:t>İşletme defterlerinde de diğer gelir biçiminde bir kayıt yapılabilir.</a:t>
            </a:r>
          </a:p>
          <a:p>
            <a:endParaRPr lang="tr-TR" sz="2000" dirty="0"/>
          </a:p>
          <a:p>
            <a:r>
              <a:rPr lang="tr-TR" sz="2000" dirty="0" smtClean="0"/>
              <a:t>Bu teşvikin 2017 yılında da devam edeceği belirtilmiştir.</a:t>
            </a:r>
            <a:endParaRPr lang="tr-TR" sz="2000" dirty="0"/>
          </a:p>
        </p:txBody>
      </p:sp>
    </p:spTree>
    <p:extLst>
      <p:ext uri="{BB962C8B-B14F-4D97-AF65-F5344CB8AC3E}">
        <p14:creationId xmlns:p14="http://schemas.microsoft.com/office/powerpoint/2010/main" val="82899172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buNone/>
            </a:pPr>
            <a:endParaRPr lang="tr-TR" dirty="0" smtClean="0"/>
          </a:p>
          <a:p>
            <a:pPr marL="0" indent="0" algn="ctr">
              <a:buNone/>
            </a:pPr>
            <a:endParaRPr lang="tr-TR" dirty="0"/>
          </a:p>
          <a:p>
            <a:pPr marL="0" indent="0" algn="ctr">
              <a:buNone/>
            </a:pPr>
            <a:endParaRPr lang="tr-TR" dirty="0" smtClean="0"/>
          </a:p>
          <a:p>
            <a:pPr marL="0" indent="0" algn="ctr">
              <a:buNone/>
            </a:pPr>
            <a:r>
              <a:rPr lang="tr-TR" dirty="0" smtClean="0"/>
              <a:t>Saygılarımla</a:t>
            </a:r>
          </a:p>
          <a:p>
            <a:pPr marL="0" indent="0" algn="ctr">
              <a:buNone/>
            </a:pPr>
            <a:r>
              <a:rPr lang="tr-TR" dirty="0" smtClean="0"/>
              <a:t>Durmuş Aksoy</a:t>
            </a:r>
            <a:endParaRPr lang="tr-TR" dirty="0"/>
          </a:p>
        </p:txBody>
      </p:sp>
    </p:spTree>
    <p:extLst>
      <p:ext uri="{BB962C8B-B14F-4D97-AF65-F5344CB8AC3E}">
        <p14:creationId xmlns:p14="http://schemas.microsoft.com/office/powerpoint/2010/main" val="1917996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786210"/>
          </a:xfrm>
        </p:spPr>
        <p:txBody>
          <a:bodyPr>
            <a:normAutofit fontScale="90000"/>
          </a:bodyPr>
          <a:lstStyle/>
          <a:p>
            <a:pPr algn="l"/>
            <a:r>
              <a:rPr lang="tr-TR" sz="2000" dirty="0">
                <a:solidFill>
                  <a:srgbClr val="FF0000"/>
                </a:solidFill>
              </a:rPr>
              <a:t>Soru- 4)</a:t>
            </a:r>
            <a:br>
              <a:rPr lang="tr-TR" sz="2000" dirty="0">
                <a:solidFill>
                  <a:srgbClr val="FF0000"/>
                </a:solidFill>
              </a:rPr>
            </a:br>
            <a:r>
              <a:rPr lang="tr-TR" sz="2000" dirty="0" smtClean="0">
                <a:hlinkClick r:id="rId2"/>
              </a:rPr>
              <a:t> </a:t>
            </a:r>
            <a:r>
              <a:rPr lang="tr-TR" sz="2000" dirty="0">
                <a:hlinkClick r:id="rId2"/>
              </a:rPr>
              <a:t>Gerçek </a:t>
            </a:r>
            <a:r>
              <a:rPr lang="tr-TR" sz="2000" dirty="0" smtClean="0">
                <a:hlinkClick r:id="rId2"/>
              </a:rPr>
              <a:t>kişilerin </a:t>
            </a:r>
            <a:r>
              <a:rPr lang="tr-TR" sz="2000" dirty="0">
                <a:hlinkClick r:id="rId2"/>
              </a:rPr>
              <a:t>kasa mevcudu ve ortaklar cari </a:t>
            </a:r>
            <a:r>
              <a:rPr lang="tr-TR" sz="2000" dirty="0" smtClean="0">
                <a:hlinkClick r:id="rId2"/>
              </a:rPr>
              <a:t>hesabına adat faizi uygulanması  </a:t>
            </a:r>
            <a:r>
              <a:rPr lang="tr-TR" sz="2000" dirty="0" err="1" smtClean="0">
                <a:hlinkClick r:id="rId2"/>
              </a:rPr>
              <a:t>gerekirmi</a:t>
            </a:r>
            <a:r>
              <a:rPr lang="tr-TR" sz="2000" dirty="0" smtClean="0">
                <a:hlinkClick r:id="rId2"/>
              </a:rPr>
              <a:t> ? </a:t>
            </a:r>
            <a:r>
              <a:rPr lang="tr-TR" sz="2000" dirty="0" smtClean="0"/>
              <a:t/>
            </a:r>
            <a:br>
              <a:rPr lang="tr-TR" sz="2000" dirty="0" smtClean="0"/>
            </a:br>
            <a:r>
              <a:rPr lang="tr-TR" sz="2000" dirty="0"/>
              <a:t/>
            </a:r>
            <a:br>
              <a:rPr lang="tr-TR" sz="2000" dirty="0"/>
            </a:br>
            <a:r>
              <a:rPr lang="tr-TR" sz="2000" dirty="0">
                <a:solidFill>
                  <a:srgbClr val="0070C0"/>
                </a:solidFill>
              </a:rPr>
              <a:t>Şahıs firmasında (bilanço) 131-331 hesaplarının yerine 336 veya 510 hesapları kullanılabilir mi ? 131-331 hesapların kullanılması uygun ise  şahıs firmasında (bilanço) 131 hesaba ve 100 hesaba adat uygulamak gerekiyor mu ? </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a:xfrm>
            <a:off x="457200" y="2204864"/>
            <a:ext cx="8229600" cy="3921299"/>
          </a:xfrm>
        </p:spPr>
        <p:txBody>
          <a:bodyPr>
            <a:normAutofit/>
          </a:bodyPr>
          <a:lstStyle/>
          <a:p>
            <a:r>
              <a:rPr lang="tr-TR" sz="2000" dirty="0" smtClean="0"/>
              <a:t>Sadece Bilanço </a:t>
            </a:r>
            <a:r>
              <a:rPr lang="tr-TR" sz="2000" dirty="0"/>
              <a:t>esasına göre defter tutan </a:t>
            </a:r>
            <a:r>
              <a:rPr lang="tr-TR" sz="2000" u="sng" dirty="0"/>
              <a:t>kurumlar vergisi mükelleflerinin</a:t>
            </a:r>
            <a:r>
              <a:rPr lang="tr-TR" sz="2000" dirty="0"/>
              <a:t> kasa ve ortaklardan alacaklar </a:t>
            </a:r>
            <a:r>
              <a:rPr lang="tr-TR" sz="2000" dirty="0" smtClean="0"/>
              <a:t>hesaplarına adat faizi uygulaması gerekir. </a:t>
            </a:r>
          </a:p>
          <a:p>
            <a:endParaRPr lang="tr-TR" sz="2000" dirty="0"/>
          </a:p>
          <a:p>
            <a:r>
              <a:rPr lang="tr-TR" sz="2000" dirty="0" smtClean="0"/>
              <a:t>Şahıs Firmalarında Adat Faizi uygulanmasına gerek yoktur.</a:t>
            </a:r>
          </a:p>
          <a:p>
            <a:endParaRPr lang="tr-TR" sz="2000" dirty="0"/>
          </a:p>
          <a:p>
            <a:r>
              <a:rPr lang="tr-TR" sz="2000" dirty="0"/>
              <a:t>131 ve 331 hesapların </a:t>
            </a:r>
            <a:r>
              <a:rPr lang="tr-TR" sz="2000" dirty="0" smtClean="0"/>
              <a:t>kullanılması gerekir. 336 ve 510 hesapların kullanılması uygun olmayabilir. </a:t>
            </a:r>
            <a:endParaRPr lang="tr-TR" sz="2000" dirty="0"/>
          </a:p>
        </p:txBody>
      </p:sp>
    </p:spTree>
    <p:extLst>
      <p:ext uri="{BB962C8B-B14F-4D97-AF65-F5344CB8AC3E}">
        <p14:creationId xmlns:p14="http://schemas.microsoft.com/office/powerpoint/2010/main" val="3929758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smtClean="0">
                <a:solidFill>
                  <a:srgbClr val="FF0000"/>
                </a:solidFill>
              </a:rPr>
              <a:t>Soru- 5)</a:t>
            </a:r>
            <a:br>
              <a:rPr lang="tr-TR" sz="2000" dirty="0" smtClean="0">
                <a:solidFill>
                  <a:srgbClr val="FF0000"/>
                </a:solidFill>
              </a:rPr>
            </a:br>
            <a:r>
              <a:rPr lang="tr-TR" sz="2000" dirty="0" smtClean="0">
                <a:solidFill>
                  <a:srgbClr val="0070C0"/>
                </a:solidFill>
              </a:rPr>
              <a:t>Hangi Defterlerin kapanış </a:t>
            </a:r>
            <a:r>
              <a:rPr lang="tr-TR" sz="2000" dirty="0" err="1" smtClean="0">
                <a:solidFill>
                  <a:srgbClr val="0070C0"/>
                </a:solidFill>
              </a:rPr>
              <a:t>tastiki</a:t>
            </a:r>
            <a:r>
              <a:rPr lang="tr-TR" sz="2000" dirty="0" smtClean="0">
                <a:solidFill>
                  <a:srgbClr val="0070C0"/>
                </a:solidFill>
              </a:rPr>
              <a:t> yapılır. Ocak ayında hangi defterlerin kapanışı yapılacak?</a:t>
            </a:r>
            <a:br>
              <a:rPr lang="tr-TR" sz="2000" dirty="0" smtClean="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fontScale="92500" lnSpcReduction="10000"/>
          </a:bodyPr>
          <a:lstStyle/>
          <a:p>
            <a:r>
              <a:rPr lang="tr-TR" sz="2000" dirty="0"/>
              <a:t>6102 sayılı </a:t>
            </a:r>
            <a:r>
              <a:rPr lang="tr-TR" sz="2000" dirty="0" smtClean="0"/>
              <a:t>Türk </a:t>
            </a:r>
            <a:r>
              <a:rPr lang="tr-TR" sz="2000" dirty="0"/>
              <a:t>Ticaret Kanununun 64 </a:t>
            </a:r>
            <a:r>
              <a:rPr lang="tr-TR" sz="2000" dirty="0" smtClean="0"/>
              <a:t>üncü maddesinin üçüncü fıkrasına göre;</a:t>
            </a:r>
            <a:endParaRPr lang="tr-TR" sz="2000" dirty="0"/>
          </a:p>
          <a:p>
            <a:r>
              <a:rPr lang="tr-TR" sz="2000" dirty="0"/>
              <a:t> </a:t>
            </a:r>
          </a:p>
          <a:p>
            <a:r>
              <a:rPr lang="tr-TR" sz="2000" dirty="0"/>
              <a:t>“Yevmiye defterinin </a:t>
            </a:r>
            <a:r>
              <a:rPr lang="tr-TR" sz="2000" dirty="0" err="1"/>
              <a:t>kapanıs</a:t>
            </a:r>
            <a:r>
              <a:rPr lang="tr-TR" sz="2000" dirty="0"/>
              <a:t> onayı, izleyen faaliyet </a:t>
            </a:r>
            <a:r>
              <a:rPr lang="tr-TR" sz="2000" dirty="0" smtClean="0"/>
              <a:t>döneminin </a:t>
            </a:r>
            <a:r>
              <a:rPr lang="tr-TR" sz="2000" dirty="0"/>
              <a:t>altıncı ayının sonuna kadar,</a:t>
            </a:r>
          </a:p>
          <a:p>
            <a:r>
              <a:rPr lang="tr-TR" sz="2000" dirty="0" smtClean="0"/>
              <a:t>Yönetim </a:t>
            </a:r>
            <a:r>
              <a:rPr lang="tr-TR" sz="2000" dirty="0"/>
              <a:t>kurulu karar defterinin </a:t>
            </a:r>
            <a:r>
              <a:rPr lang="tr-TR" sz="2000" dirty="0" smtClean="0"/>
              <a:t>kapanış </a:t>
            </a:r>
            <a:r>
              <a:rPr lang="tr-TR" sz="2000" dirty="0"/>
              <a:t>onayı ise izleyen faaliyet </a:t>
            </a:r>
            <a:r>
              <a:rPr lang="tr-TR" sz="2000" dirty="0" smtClean="0"/>
              <a:t>döneminin </a:t>
            </a:r>
            <a:r>
              <a:rPr lang="tr-TR" sz="2000" dirty="0"/>
              <a:t>birinci </a:t>
            </a:r>
            <a:r>
              <a:rPr lang="tr-TR" sz="2000" dirty="0" smtClean="0"/>
              <a:t>ayının sonuna </a:t>
            </a:r>
            <a:r>
              <a:rPr lang="tr-TR" sz="2000" dirty="0"/>
              <a:t>kadar notere yaptırılır</a:t>
            </a:r>
            <a:r>
              <a:rPr lang="tr-TR" sz="2000" dirty="0" smtClean="0"/>
              <a:t>.”</a:t>
            </a:r>
          </a:p>
          <a:p>
            <a:endParaRPr lang="tr-TR" sz="2000" dirty="0" smtClean="0"/>
          </a:p>
          <a:p>
            <a:r>
              <a:rPr lang="tr-TR" sz="2000" dirty="0" smtClean="0"/>
              <a:t>Anonim Şirket Yönetim Kurulu Karar Defteri, Varsa Limited Şirket Müdürler Kurulu Karar Defteri(Tutulması zorunlu </a:t>
            </a:r>
            <a:r>
              <a:rPr lang="tr-TR" sz="2000" smtClean="0"/>
              <a:t>değil), </a:t>
            </a:r>
            <a:r>
              <a:rPr lang="tr-TR" sz="2000" dirty="0" smtClean="0"/>
              <a:t>Dernek, Vakıf, Site Yönetim Kurullarına ait Karar Defterlerinin de Ocak ayında kapanışlarının yapılması gerekiyor.</a:t>
            </a:r>
          </a:p>
          <a:p>
            <a:endParaRPr lang="tr-TR" sz="2000" dirty="0"/>
          </a:p>
          <a:p>
            <a:r>
              <a:rPr lang="tr-TR" sz="2000" dirty="0" smtClean="0"/>
              <a:t>Kat Mülkiyeti </a:t>
            </a:r>
            <a:r>
              <a:rPr lang="tr-TR" sz="2000" dirty="0" err="1" smtClean="0"/>
              <a:t>kanunununa</a:t>
            </a:r>
            <a:r>
              <a:rPr lang="tr-TR" sz="2000" dirty="0" smtClean="0"/>
              <a:t> göre Apartman defterlerinin kapanış </a:t>
            </a:r>
            <a:r>
              <a:rPr lang="tr-TR" sz="2000" dirty="0" err="1" smtClean="0"/>
              <a:t>tastiklerinin</a:t>
            </a:r>
            <a:r>
              <a:rPr lang="tr-TR" sz="2000" dirty="0" smtClean="0"/>
              <a:t> de Ocak ayında yapılması gerekiyor.</a:t>
            </a:r>
            <a:endParaRPr lang="tr-TR" sz="2000" dirty="0"/>
          </a:p>
          <a:p>
            <a:endParaRPr lang="tr-TR" sz="2000" dirty="0" smtClean="0">
              <a:solidFill>
                <a:srgbClr val="0070C0"/>
              </a:solidFill>
            </a:endParaRPr>
          </a:p>
          <a:p>
            <a:endParaRPr lang="tr-TR" sz="2000" dirty="0"/>
          </a:p>
        </p:txBody>
      </p:sp>
    </p:spTree>
    <p:extLst>
      <p:ext uri="{BB962C8B-B14F-4D97-AF65-F5344CB8AC3E}">
        <p14:creationId xmlns:p14="http://schemas.microsoft.com/office/powerpoint/2010/main" val="35570729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282154"/>
          </a:xfrm>
        </p:spPr>
        <p:txBody>
          <a:bodyPr>
            <a:normAutofit fontScale="90000"/>
          </a:bodyPr>
          <a:lstStyle/>
          <a:p>
            <a:pPr algn="l"/>
            <a:r>
              <a:rPr lang="tr-TR" sz="2000" dirty="0" smtClean="0">
                <a:solidFill>
                  <a:srgbClr val="FF0000"/>
                </a:solidFill>
              </a:rPr>
              <a:t/>
            </a:r>
            <a:br>
              <a:rPr lang="tr-TR" sz="2000" dirty="0" smtClean="0">
                <a:solidFill>
                  <a:srgbClr val="FF0000"/>
                </a:solidFill>
              </a:rPr>
            </a:br>
            <a:r>
              <a:rPr lang="tr-TR" sz="2000" dirty="0">
                <a:solidFill>
                  <a:srgbClr val="FF0000"/>
                </a:solidFill>
              </a:rPr>
              <a:t/>
            </a:r>
            <a:br>
              <a:rPr lang="tr-TR" sz="2000" dirty="0">
                <a:solidFill>
                  <a:srgbClr val="FF0000"/>
                </a:solidFill>
              </a:rPr>
            </a:br>
            <a:r>
              <a:rPr lang="tr-TR" sz="2000" dirty="0" smtClean="0">
                <a:solidFill>
                  <a:srgbClr val="FF0000"/>
                </a:solidFill>
              </a:rPr>
              <a:t>Soru- </a:t>
            </a:r>
            <a:r>
              <a:rPr lang="tr-TR" sz="2000" dirty="0">
                <a:solidFill>
                  <a:srgbClr val="FF0000"/>
                </a:solidFill>
              </a:rPr>
              <a:t>6)</a:t>
            </a:r>
            <a:br>
              <a:rPr lang="tr-TR" sz="2000" dirty="0">
                <a:solidFill>
                  <a:srgbClr val="FF0000"/>
                </a:solidFill>
              </a:rPr>
            </a:br>
            <a:r>
              <a:rPr lang="tr-TR" sz="2000" dirty="0">
                <a:solidFill>
                  <a:srgbClr val="0070C0"/>
                </a:solidFill>
              </a:rPr>
              <a:t>Şahıs firması ( bilanço) için kapanış tasdiki yaptırılması zorunlu mu ?</a:t>
            </a:r>
            <a:br>
              <a:rPr lang="tr-TR" sz="2000" dirty="0">
                <a:solidFill>
                  <a:srgbClr val="0070C0"/>
                </a:solidFill>
              </a:rPr>
            </a:br>
            <a:endParaRPr lang="tr-TR" sz="2000" dirty="0">
              <a:solidFill>
                <a:srgbClr val="0070C0"/>
              </a:solidFill>
            </a:endParaRPr>
          </a:p>
        </p:txBody>
      </p:sp>
      <p:sp>
        <p:nvSpPr>
          <p:cNvPr id="3" name="İçerik Yer Tutucusu 2"/>
          <p:cNvSpPr>
            <a:spLocks noGrp="1"/>
          </p:cNvSpPr>
          <p:nvPr>
            <p:ph idx="1"/>
          </p:nvPr>
        </p:nvSpPr>
        <p:spPr/>
        <p:txBody>
          <a:bodyPr>
            <a:normAutofit/>
          </a:bodyPr>
          <a:lstStyle/>
          <a:p>
            <a:r>
              <a:rPr lang="tr-TR" sz="2000" dirty="0" smtClean="0"/>
              <a:t>Türk Ticaret kanunun Madde 64/1.inci fıkrasında «Her tacir ticari defter tutmak zorundadır» hükmü yer almaktadır.</a:t>
            </a:r>
          </a:p>
          <a:p>
            <a:endParaRPr lang="tr-TR" sz="2000" dirty="0"/>
          </a:p>
          <a:p>
            <a:r>
              <a:rPr lang="tr-TR" sz="2000" dirty="0" smtClean="0"/>
              <a:t>64/3.üncü fıkrasında ise Yevmiye defterinin kapanış </a:t>
            </a:r>
            <a:r>
              <a:rPr lang="tr-TR" sz="2000" dirty="0" err="1" smtClean="0"/>
              <a:t>tastikinin</a:t>
            </a:r>
            <a:r>
              <a:rPr lang="tr-TR" sz="2000" dirty="0" smtClean="0"/>
              <a:t> yapılacağı yazılmaktadır.</a:t>
            </a:r>
          </a:p>
          <a:p>
            <a:endParaRPr lang="tr-TR" sz="2000" dirty="0" smtClean="0"/>
          </a:p>
          <a:p>
            <a:r>
              <a:rPr lang="tr-TR" sz="2000" dirty="0" smtClean="0"/>
              <a:t>Bu hükümlere göre her tacirin defter tutması zorunlu olduğu gibi kapanış </a:t>
            </a:r>
            <a:r>
              <a:rPr lang="tr-TR" sz="2000" dirty="0" err="1" smtClean="0"/>
              <a:t>tastikinin</a:t>
            </a:r>
            <a:r>
              <a:rPr lang="tr-TR" sz="2000" dirty="0" smtClean="0"/>
              <a:t> de yapılması zorunludur. Ancak cezai yaptırım konusuna değinilmemiştir. </a:t>
            </a:r>
          </a:p>
          <a:p>
            <a:r>
              <a:rPr lang="tr-TR" sz="2000" dirty="0" smtClean="0"/>
              <a:t>Bize göre yaptırımı Tacirin defterlerinin mahkemede delil olarak kabul edilmemesidir. Tacir bunu göze alıyorsa yaptırmayabilir.</a:t>
            </a:r>
            <a:endParaRPr lang="tr-TR" sz="2000" dirty="0"/>
          </a:p>
        </p:txBody>
      </p:sp>
    </p:spTree>
    <p:extLst>
      <p:ext uri="{BB962C8B-B14F-4D97-AF65-F5344CB8AC3E}">
        <p14:creationId xmlns:p14="http://schemas.microsoft.com/office/powerpoint/2010/main" val="1588251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000" dirty="0" smtClean="0">
                <a:solidFill>
                  <a:srgbClr val="0070C0"/>
                </a:solidFill>
              </a:rPr>
              <a:t/>
            </a:r>
            <a:br>
              <a:rPr lang="tr-TR" sz="2000" dirty="0" smtClean="0">
                <a:solidFill>
                  <a:srgbClr val="0070C0"/>
                </a:solidFill>
              </a:rPr>
            </a:br>
            <a:r>
              <a:rPr lang="tr-TR" sz="2000" dirty="0" smtClean="0">
                <a:solidFill>
                  <a:srgbClr val="FF0000"/>
                </a:solidFill>
              </a:rPr>
              <a:t>Soru -7</a:t>
            </a:r>
            <a:r>
              <a:rPr lang="tr-TR" sz="2000" dirty="0">
                <a:solidFill>
                  <a:srgbClr val="0070C0"/>
                </a:solidFill>
              </a:rPr>
              <a:t/>
            </a:r>
            <a:br>
              <a:rPr lang="tr-TR" sz="2000" dirty="0">
                <a:solidFill>
                  <a:srgbClr val="0070C0"/>
                </a:solidFill>
              </a:rPr>
            </a:br>
            <a:r>
              <a:rPr lang="tr-TR" sz="2000" dirty="0" smtClean="0">
                <a:solidFill>
                  <a:srgbClr val="0070C0"/>
                </a:solidFill>
              </a:rPr>
              <a:t>Boş </a:t>
            </a:r>
            <a:r>
              <a:rPr lang="tr-TR" sz="2000" dirty="0">
                <a:solidFill>
                  <a:srgbClr val="0070C0"/>
                </a:solidFill>
              </a:rPr>
              <a:t>Defter devam </a:t>
            </a:r>
            <a:r>
              <a:rPr lang="tr-TR" sz="2000" dirty="0" err="1">
                <a:solidFill>
                  <a:srgbClr val="0070C0"/>
                </a:solidFill>
              </a:rPr>
              <a:t>tastiki</a:t>
            </a:r>
            <a:r>
              <a:rPr lang="tr-TR" sz="2000" dirty="0">
                <a:solidFill>
                  <a:srgbClr val="0070C0"/>
                </a:solidFill>
              </a:rPr>
              <a:t> yapılacaksa devam </a:t>
            </a:r>
            <a:r>
              <a:rPr lang="tr-TR" sz="2000" dirty="0" err="1">
                <a:solidFill>
                  <a:srgbClr val="0070C0"/>
                </a:solidFill>
              </a:rPr>
              <a:t>tastiki</a:t>
            </a:r>
            <a:r>
              <a:rPr lang="tr-TR" sz="2000" dirty="0">
                <a:solidFill>
                  <a:srgbClr val="0070C0"/>
                </a:solidFill>
              </a:rPr>
              <a:t> aynı zamanda kapanış </a:t>
            </a:r>
            <a:r>
              <a:rPr lang="tr-TR" sz="2000" dirty="0" err="1">
                <a:solidFill>
                  <a:srgbClr val="0070C0"/>
                </a:solidFill>
              </a:rPr>
              <a:t>tastiki</a:t>
            </a:r>
            <a:r>
              <a:rPr lang="tr-TR" sz="2000" dirty="0">
                <a:solidFill>
                  <a:srgbClr val="0070C0"/>
                </a:solidFill>
              </a:rPr>
              <a:t> yerine geçer mi ? Ayrıca bir kapanış </a:t>
            </a:r>
            <a:r>
              <a:rPr lang="tr-TR" sz="2000" dirty="0" err="1">
                <a:solidFill>
                  <a:srgbClr val="0070C0"/>
                </a:solidFill>
              </a:rPr>
              <a:t>tastiki</a:t>
            </a:r>
            <a:r>
              <a:rPr lang="tr-TR" sz="2000" dirty="0">
                <a:solidFill>
                  <a:srgbClr val="0070C0"/>
                </a:solidFill>
              </a:rPr>
              <a:t> </a:t>
            </a:r>
            <a:r>
              <a:rPr lang="tr-TR" sz="2000" dirty="0" err="1">
                <a:solidFill>
                  <a:srgbClr val="0070C0"/>
                </a:solidFill>
              </a:rPr>
              <a:t>arkasındanda</a:t>
            </a:r>
            <a:r>
              <a:rPr lang="tr-TR" sz="2000" dirty="0">
                <a:solidFill>
                  <a:srgbClr val="0070C0"/>
                </a:solidFill>
              </a:rPr>
              <a:t> bir devam </a:t>
            </a:r>
            <a:r>
              <a:rPr lang="tr-TR" sz="2000" dirty="0" err="1">
                <a:solidFill>
                  <a:srgbClr val="0070C0"/>
                </a:solidFill>
              </a:rPr>
              <a:t>tastiği</a:t>
            </a:r>
            <a:r>
              <a:rPr lang="tr-TR" sz="2000" dirty="0">
                <a:solidFill>
                  <a:srgbClr val="0070C0"/>
                </a:solidFill>
              </a:rPr>
              <a:t> yapılmasına gerek var mı?.</a:t>
            </a:r>
            <a:br>
              <a:rPr lang="tr-TR" sz="2000" dirty="0">
                <a:solidFill>
                  <a:srgbClr val="0070C0"/>
                </a:solidFill>
              </a:rPr>
            </a:br>
            <a:endParaRPr lang="tr-TR" sz="2000" dirty="0"/>
          </a:p>
        </p:txBody>
      </p:sp>
      <p:sp>
        <p:nvSpPr>
          <p:cNvPr id="3" name="İçerik Yer Tutucusu 2"/>
          <p:cNvSpPr>
            <a:spLocks noGrp="1"/>
          </p:cNvSpPr>
          <p:nvPr>
            <p:ph idx="1"/>
          </p:nvPr>
        </p:nvSpPr>
        <p:spPr/>
        <p:txBody>
          <a:bodyPr>
            <a:normAutofit/>
          </a:bodyPr>
          <a:lstStyle/>
          <a:p>
            <a:endParaRPr lang="tr-TR" sz="2000" dirty="0" smtClean="0"/>
          </a:p>
          <a:p>
            <a:r>
              <a:rPr lang="tr-TR" sz="2000" dirty="0" smtClean="0"/>
              <a:t>Bu konuda çelişkili görüşler var.  </a:t>
            </a:r>
            <a:r>
              <a:rPr lang="tr-TR" sz="2000" dirty="0" err="1" smtClean="0"/>
              <a:t>Türmobun</a:t>
            </a:r>
            <a:r>
              <a:rPr lang="tr-TR" sz="2000" dirty="0" smtClean="0"/>
              <a:t> bir broşüründe kapanış ve devam </a:t>
            </a:r>
            <a:r>
              <a:rPr lang="tr-TR" sz="2000" dirty="0" err="1" smtClean="0"/>
              <a:t>tastikinin</a:t>
            </a:r>
            <a:r>
              <a:rPr lang="tr-TR" sz="2000" dirty="0" smtClean="0"/>
              <a:t> arka arkaya yapılması gerektiği, bazı noterlerinde bu şekilde işlem yaptığı bazı meslektaşlarımızca dile getirilmiştir.</a:t>
            </a:r>
          </a:p>
          <a:p>
            <a:endParaRPr lang="tr-TR" sz="2000" dirty="0"/>
          </a:p>
          <a:p>
            <a:r>
              <a:rPr lang="tr-TR" sz="2000" dirty="0" smtClean="0"/>
              <a:t>Ancak bizzat Bakırköy 27.inci Noteri ile yaptığım görüşmede devam </a:t>
            </a:r>
            <a:r>
              <a:rPr lang="tr-TR" sz="2000" dirty="0" err="1" smtClean="0"/>
              <a:t>tastiğinin</a:t>
            </a:r>
            <a:r>
              <a:rPr lang="tr-TR" sz="2000" dirty="0" smtClean="0"/>
              <a:t> aynı zamanda kapanış </a:t>
            </a:r>
            <a:r>
              <a:rPr lang="tr-TR" sz="2000" dirty="0" err="1" smtClean="0"/>
              <a:t>tastiki</a:t>
            </a:r>
            <a:r>
              <a:rPr lang="tr-TR" sz="2000" dirty="0" smtClean="0"/>
              <a:t> olduğunu, iki </a:t>
            </a:r>
            <a:r>
              <a:rPr lang="tr-TR" sz="2000" dirty="0" err="1" smtClean="0"/>
              <a:t>tastiğe</a:t>
            </a:r>
            <a:r>
              <a:rPr lang="tr-TR" sz="2000" dirty="0" smtClean="0"/>
              <a:t> gerek olmadığını ifade etti.</a:t>
            </a:r>
            <a:endParaRPr lang="tr-TR" sz="2000" dirty="0"/>
          </a:p>
        </p:txBody>
      </p:sp>
    </p:spTree>
    <p:extLst>
      <p:ext uri="{BB962C8B-B14F-4D97-AF65-F5344CB8AC3E}">
        <p14:creationId xmlns:p14="http://schemas.microsoft.com/office/powerpoint/2010/main" val="1536108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949</TotalTime>
  <Words>2875</Words>
  <Application>Microsoft Office PowerPoint</Application>
  <PresentationFormat>Ekran Gösterisi (4:3)</PresentationFormat>
  <Paragraphs>302</Paragraphs>
  <Slides>54</Slides>
  <Notes>1</Notes>
  <HiddenSlides>0</HiddenSlides>
  <MMClips>0</MMClips>
  <ScaleCrop>false</ScaleCrop>
  <HeadingPairs>
    <vt:vector size="4" baseType="variant">
      <vt:variant>
        <vt:lpstr>Tema</vt:lpstr>
      </vt:variant>
      <vt:variant>
        <vt:i4>1</vt:i4>
      </vt:variant>
      <vt:variant>
        <vt:lpstr>Slayt Başlıkları</vt:lpstr>
      </vt:variant>
      <vt:variant>
        <vt:i4>54</vt:i4>
      </vt:variant>
    </vt:vector>
  </HeadingPairs>
  <TitlesOfParts>
    <vt:vector size="55" baseType="lpstr">
      <vt:lpstr>Ofis Teması</vt:lpstr>
      <vt:lpstr>PowerPoint Sunusu</vt:lpstr>
      <vt:lpstr> Soru-1) 6736 Kanunun kapsadığı döneme ait olup başvuru süresi sona erdikten sonra tebliğ edilecek cezalar da kanun kapsamında ödenebilirmi?  Örneğin 2012 yılı Ağustos ayında verilmemiş veya hatalı verilmiş Ba bildirimi için 2017 Haziranında ceza tebliğ edildi.   </vt:lpstr>
      <vt:lpstr>Soru- 2) Matrah Arttırımı ile ilgili Özellik arz eden Durumlar nelerdir? </vt:lpstr>
      <vt:lpstr>Soru- 3) 6736 Sayılı Kanun İşlemleri nasıl muhasebeleşecek. </vt:lpstr>
      <vt:lpstr>PowerPoint Sunusu</vt:lpstr>
      <vt:lpstr>Soru- 4)  Gerçek kişilerin kasa mevcudu ve ortaklar cari hesabına adat faizi uygulanması  gerekirmi ?   Şahıs firmasında (bilanço) 131-331 hesaplarının yerine 336 veya 510 hesapları kullanılabilir mi ? 131-331 hesapların kullanılması uygun ise  şahıs firmasında (bilanço) 131 hesaba ve 100 hesaba adat uygulamak gerekiyor mu ?  </vt:lpstr>
      <vt:lpstr>Soru- 5) Hangi Defterlerin kapanış tastiki yapılır. Ocak ayında hangi defterlerin kapanışı yapılacak? </vt:lpstr>
      <vt:lpstr>  Soru- 6) Şahıs firması ( bilanço) için kapanış tasdiki yaptırılması zorunlu mu ? </vt:lpstr>
      <vt:lpstr> Soru -7 Boş Defter devam tastiki yapılacaksa devam tastiki aynı zamanda kapanış tastiki yerine geçer mi ? Ayrıca bir kapanış tastiki arkasındanda bir devam tastiği yapılmasına gerek var mı?. </vt:lpstr>
      <vt:lpstr> Soru -8) Defter ve Belgeler Kaç sene Saklanmalı?  Zaman Aşımı Süresi ne kadar dır? </vt:lpstr>
      <vt:lpstr>Soru- 9) Adi ortaklık (bilanço) da ortak olan kişi aynı zaman da kendi  adına ayrı bir mükellefiyet açtığında bilanço olarak mı açmalı, işletme defteri tutabilir mi? </vt:lpstr>
      <vt:lpstr>Soru- 9) Adi ortaklık (bilanço) da ortak olan kişi aynı zaman da kendi  adına ayrı bir mükellefiyet açtığında bilanço olarak mı açmalı, işletme defteri tutabilir mi? </vt:lpstr>
      <vt:lpstr>Soru- 10) Defter tastik hadlerinde tastiki yapılacak defterler belirlenirken hangi tarihte açıklanan hadler geçerlidir. </vt:lpstr>
      <vt:lpstr>Soru- 10) Defter tastik hadlerinde tastiki yapılacak defterler belirlenirken hangi tarihte açıklanan hadler geçerlidir. </vt:lpstr>
      <vt:lpstr>Soru- 11) Birden fazla şubeli ve her bir şubede farkı iştigal mevzusu ile iştigal eden bir şahıs firması her şube için ayrı bir defter mi tutmalı. </vt:lpstr>
      <vt:lpstr>Soru- 11) Birden fazla şubeli ve her bir şubede farkı iştigal mevzusu ile iştigal eden bir şahıs firması her şube için ayrı bir defter mi tutmalı. </vt:lpstr>
      <vt:lpstr>Soru- 12) Damga vergisi mükellefiyeti açtıranlar Damga vergisi Defteri tutmak zorunda mı ? (AŞ ler dışında)  Damga Vergisi defteri devam tastiğine tabi mi? </vt:lpstr>
      <vt:lpstr>Soru- 13) Muhtasar Beyanname ile Aylık Prim ve Hizmet Bildirgesinin birleştirilmesi uygulaması hangi tarihte başlayacak? </vt:lpstr>
      <vt:lpstr>Soru - 14) Zorunlu Emeklilik Sistemi BES nedir?  Ne zaman başlayacaktır?</vt:lpstr>
      <vt:lpstr>Soru- 15) Limited Şirket Ortağı aynı zamanda Şirket Merkezinin Mal Sahibi . Kaç Para kira göstermeliyiz? Hangi durumlarda Mal sahibi GV Beyannamesi verir? </vt:lpstr>
      <vt:lpstr>Soru- 16) İşyeri açılışlarında mülkiyet eşe ait ise, vergi daireleri yine de kira kontratı istiyor. Ama eşler arasında böyle bir kira ödemesi olmuyor. Bunu, formaliteden kira kontratı ve ödemesi dışında başka şekilde çözebilir miyiz.  Her ay formaliteden de olsa mükellef kira ödeme işlemi yapmak istemiyor ? </vt:lpstr>
      <vt:lpstr>Soru- 16) İşyeri açılışlarında mülkiyet eşe ait ise, vergi daireleri yine de kira kontratı istiyor. Ama eşler arasında böyle bir kira ödemesi olmuyor. Bunu, formaliteden kira kontratı ve ödemesi dışında başka şekilde çözebilir miyiz.  Her ay formaliteden de olsa mükellef kira ödeme işlemi yapmak istemiyor ? </vt:lpstr>
      <vt:lpstr>Soru- 17) Ödenen kiralar için gider pusulası düzenlenmek zorunda mıyız ? Banka dekontuna istinaden Ba-Bs formunda beyan edilebilir mi? </vt:lpstr>
      <vt:lpstr>Soru- 18) Binek Oto’mu kamyonet’mi nasıl ayırd ederiz.   </vt:lpstr>
      <vt:lpstr>PowerPoint Sunusu</vt:lpstr>
      <vt:lpstr>PowerPoint Sunusu</vt:lpstr>
      <vt:lpstr>PowerPoint Sunusu</vt:lpstr>
      <vt:lpstr>Soru- 19) Hangi MTV'ler gider kaydedilemez Neden? </vt:lpstr>
      <vt:lpstr>Soru- 20) Hizmet faturası kestik kayıtlarımıza aldık beyannamede ve bs de beyan ettik. Karşı taraf beyan etmemiş fatura bize 3 ay sonra iptal için geri geldi. Fatura tutarı 10.000,00 tl. parası gelmeyecek olan bu fatura için ne yapılabilir. Cari hesabı nasıl kapatabiliriz? </vt:lpstr>
      <vt:lpstr>Soru- 20) Hizmet faturası kestik kayıtlarımıza aldık beyannamede ve bs de beyan ettik. Karşı taraf beyan etmemiş fatura bize 3 ay sonra iptal için geri geldi. Fatura tutarı 10.000,00 tl. parası gelmeyecek olan bu fatura için ne yapılabilir. Cari hesabı nasıl kapatabiliriz? </vt:lpstr>
      <vt:lpstr>Soru- 21) Faturası kesilmeyen mallar aktife alınır mı ? </vt:lpstr>
      <vt:lpstr>Soru- 22) Süresinde ayrılmayan amortismanlar için (örneğin 2015) sonraki dönem de (2016) kayıt yapıp demirbaşı net değeriyle görebilmek için amortismanı kanunen kabul edilmeyen  giderlere mi atmak lazım ?  Yoksa hiçbir kayıt yapmayıp demirbaş hesabındaki tüm rakam satış anında maliyet mi olmalı ? </vt:lpstr>
      <vt:lpstr>Soru- 22) Süresinde ayrılmayan amortismanlar için (örneğin 2015) sonraki dönem de (2016) kayıt yapıp demirbaşı net değeriyle görebilmek için amortismanı kanunen kabul edilmeyen  giderlere mi atmak lazım ?  Yoksa hiçbir kayıt yapmayıp demirbaş hesabındaki tüm rakam satış anında maliyet mi olmalı ? </vt:lpstr>
      <vt:lpstr>Soru- 23) Mükellef eşini yanında çalıştırıyor ssk primini de ödüyor.  Eşe ödenen ücret yine de gider değil midir? </vt:lpstr>
      <vt:lpstr>Soru- 24) Serbest meslek defterinde Tahsil edilmeyen fakat sadece kdv beyanı için nasıl bir makbuz düzenlenmeli. Sonrasında ücret tahsil edildiğinde tekrar nasıl bir belge düzeni ve işlem yapılmalı ? </vt:lpstr>
      <vt:lpstr>Soru- 25) Yıllık 7 bin TL’yi geçen SMMM sözlemelerinde aylık ödemelerin bankadan yapılması zorunlumu? </vt:lpstr>
      <vt:lpstr>Soru- 26) Şirket zararlarından dolayı öz varlığını yitirmiş bir firma için bilançoyu düzeltme adına 331 (Borç)-580-Geçmiş Yıl Zararları Hesabına (alacak) kaydı yapılabilir mi ? bu doğru bir kayıt mıdır ?  Değilse yaptırımı nedir? </vt:lpstr>
      <vt:lpstr>Soru- 27) 120 hesapta kalan tahsil edilmeyen ve dava konusu olmayan bakiyeler nasıl kapatılabilir? Nasıl bir kayıt yapmalıyız. </vt:lpstr>
      <vt:lpstr>Soru- 28) Kira ödemelerinde bankadan geçme zorunluluğu kapsamına sadece havale eft işlemleri mi dahil oluyor.   Bir seminerde banka veznesinden yapılan ödemenin sıkıntı yaratacağını ÖUC gerektirdiği  söylenmişti.  </vt:lpstr>
      <vt:lpstr>Soru- 29) Şirket özvarlığını yitirmiş durumda. 331 hesapta yüklü bir bakiye var. 331 i borç çalıştırmamak adına 131 hesabı da kullanmak zorunda kalıyoruz. TTK açısından v.s. bunun bir sakıncası var mı ? 331 bakiyesi 131 den fazla. </vt:lpstr>
      <vt:lpstr>Soru- 30) Dışarıdan Atanan Şirket müdürünün istifası ortaklarca kabul edilmez ise. nasıl bir yol izlenecek.? (Erhan Bey'in Sorusu)   </vt:lpstr>
      <vt:lpstr>Soru- 31) İşe gelmeyen işçinin işten çıkarılması prosedürü nedir.?    </vt:lpstr>
      <vt:lpstr>Soru- 32) Sürekli KDV mükellefiyetleri bulunmayan sigorta firmasında ya da acentesinde bir sabit kıymet satışı yapılmış. Bu nasıl belgelenerek beyan edilecek. </vt:lpstr>
      <vt:lpstr>Soru- 33) Gelmeyen telefon faturaları banka ödeme dekontuyla giderleştirilebilir mi? </vt:lpstr>
      <vt:lpstr>Soru- 34) Başkası adına kayıtlı Su, Elektrik, Telefon Faturalarını indirim konusu yapabilirmiyiz ?</vt:lpstr>
      <vt:lpstr>Soru- 35) Kargo şirketi aracılığıyla taşıttırılan emtialara ilişkin irsaliye veya irsaliyeli faturanın koli içine konulması mümkün müdür? </vt:lpstr>
      <vt:lpstr>Soru- 36) İşverenler, asgari geçim indirimini ücretliye ödemedikleri takdirde ne tür cezai işlem uygulanacaktır? </vt:lpstr>
      <vt:lpstr>Soru- 37) Eşlerin her ikisinin de ücretli olması durumunda asgari geçim indirimi uygulamasında çocukları hangi eş bildirecektir? </vt:lpstr>
      <vt:lpstr>Soru- 38) Basit Usül Mükellefi Sigortalı işçi çalıştırabilir mi? </vt:lpstr>
      <vt:lpstr>Soru- 38) Basit Usül Mükellefi Sigortalı işçi çalıştırabilir mi? </vt:lpstr>
      <vt:lpstr>Soru- 39) Basit Usülde Amortisman ayrılabilir mi? </vt:lpstr>
      <vt:lpstr>Soru- 39) Basit Usülde Amortisman ayrılabilir mi? </vt:lpstr>
      <vt:lpstr>Soru- 40) Asgari ücret teşvik geliri için hangi dönemde nasıl bir kayıt yapılmalı.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Soru- 1) &gt; SORU 38: 6736 Kanunun kapsadığı döneme ait olup başvuru süresi sona erdikten sonra tebliğ edilecek cezalar da kanun kapsamında ödenebilirmi?  Örneğin 2012 yılı Ağustos ayında verilmemiş veya hatalı verilmiş Ba bildirimi için 2017 Haziranında ceza tebliğ edildi. </dc:title>
  <dc:creator>Durmus Aksoy</dc:creator>
  <cp:lastModifiedBy>Durmus Aksoy</cp:lastModifiedBy>
  <cp:revision>151</cp:revision>
  <dcterms:created xsi:type="dcterms:W3CDTF">2017-01-05T21:39:27Z</dcterms:created>
  <dcterms:modified xsi:type="dcterms:W3CDTF">2017-01-13T18:15:12Z</dcterms:modified>
</cp:coreProperties>
</file>